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7"/>
  </p:notesMasterIdLst>
  <p:sldIdLst>
    <p:sldId id="260" r:id="rId2"/>
    <p:sldId id="257" r:id="rId3"/>
    <p:sldId id="261" r:id="rId4"/>
    <p:sldId id="262" r:id="rId5"/>
    <p:sldId id="258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9A722-FAED-1A42-BB64-6E2D5B300DB6}" v="28" dt="2024-10-05T05:58:04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06"/>
  </p:normalViewPr>
  <p:slideViewPr>
    <p:cSldViewPr snapToGrid="0" snapToObjects="1">
      <p:cViewPr varScale="1">
        <p:scale>
          <a:sx n="112" d="100"/>
          <a:sy n="112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Parker" userId="d0d90ed22a84351a" providerId="LiveId" clId="{2669A722-FAED-1A42-BB64-6E2D5B300DB6}"/>
    <pc:docChg chg="modSld">
      <pc:chgData name="Simon Parker" userId="d0d90ed22a84351a" providerId="LiveId" clId="{2669A722-FAED-1A42-BB64-6E2D5B300DB6}" dt="2024-10-05T07:12:03.952" v="4" actId="20577"/>
      <pc:docMkLst>
        <pc:docMk/>
      </pc:docMkLst>
      <pc:sldChg chg="modSp mod">
        <pc:chgData name="Simon Parker" userId="d0d90ed22a84351a" providerId="LiveId" clId="{2669A722-FAED-1A42-BB64-6E2D5B300DB6}" dt="2024-10-05T07:12:03.952" v="4" actId="20577"/>
        <pc:sldMkLst>
          <pc:docMk/>
          <pc:sldMk cId="0" sldId="260"/>
        </pc:sldMkLst>
        <pc:spChg chg="mod">
          <ac:chgData name="Simon Parker" userId="d0d90ed22a84351a" providerId="LiveId" clId="{2669A722-FAED-1A42-BB64-6E2D5B300DB6}" dt="2024-10-05T07:12:03.952" v="4" actId="20577"/>
          <ac:spMkLst>
            <pc:docMk/>
            <pc:sldMk cId="0" sldId="260"/>
            <ac:spMk id="14339" creationId="{D379298C-2832-C528-55BD-45AFEF4396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05/10/2024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05/10/2024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05/10/2024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05/10/2024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05/10/2024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05/10/2024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05/10/2024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05/10/2024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05/10/2024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05/10/2024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05/10/2024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05/10/2024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>
            <a:extLst>
              <a:ext uri="{FF2B5EF4-FFF2-40B4-BE49-F238E27FC236}">
                <a16:creationId xmlns:a16="http://schemas.microsoft.com/office/drawing/2014/main" id="{CECC4F85-8956-8917-1565-C33B7265B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811463"/>
            <a:ext cx="46561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  <p:pic>
        <p:nvPicPr>
          <p:cNvPr id="14338" name="Picture 8">
            <a:extLst>
              <a:ext uri="{FF2B5EF4-FFF2-40B4-BE49-F238E27FC236}">
                <a16:creationId xmlns:a16="http://schemas.microsoft.com/office/drawing/2014/main" id="{A1F6D9FD-58F6-C514-C348-CA63DB63B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9">
            <a:extLst>
              <a:ext uri="{FF2B5EF4-FFF2-40B4-BE49-F238E27FC236}">
                <a16:creationId xmlns:a16="http://schemas.microsoft.com/office/drawing/2014/main" id="{D379298C-2832-C528-55BD-45AFEF43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4417661"/>
            <a:ext cx="77676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Module 9.8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Paediatric hand fractures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575958"/>
                </a:solidFill>
              </a:rPr>
              <a:t>CBDs</a:t>
            </a:r>
          </a:p>
        </p:txBody>
      </p:sp>
      <p:pic>
        <p:nvPicPr>
          <p:cNvPr id="14340" name="Picture 10">
            <a:extLst>
              <a:ext uri="{FF2B5EF4-FFF2-40B4-BE49-F238E27FC236}">
                <a16:creationId xmlns:a16="http://schemas.microsoft.com/office/drawing/2014/main" id="{B97DCCB1-6B78-27FD-3A5E-4D30D0E10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89" y="2507404"/>
            <a:ext cx="4656137" cy="309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49749"/>
            <a:ext cx="746902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endParaRPr lang="en-GB" altLang="en-US" sz="2000" dirty="0">
              <a:solidFill>
                <a:srgbClr val="575958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Place pictures A – E in the correct order of the Salter-Harris classification</a:t>
            </a: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EA4342-5FAD-EA17-2B63-5A2CD0B4FCE2}"/>
              </a:ext>
            </a:extLst>
          </p:cNvPr>
          <p:cNvSpPr/>
          <p:nvPr/>
        </p:nvSpPr>
        <p:spPr>
          <a:xfrm>
            <a:off x="5362222" y="1770628"/>
            <a:ext cx="1151467" cy="306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C6EA0-4EFD-6C50-3A30-627E172DA69F}"/>
              </a:ext>
            </a:extLst>
          </p:cNvPr>
          <p:cNvSpPr/>
          <p:nvPr/>
        </p:nvSpPr>
        <p:spPr>
          <a:xfrm>
            <a:off x="6666090" y="3150695"/>
            <a:ext cx="536222" cy="39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C52434-F6D1-75C5-D20A-01DCE8D920B9}"/>
              </a:ext>
            </a:extLst>
          </p:cNvPr>
          <p:cNvSpPr/>
          <p:nvPr/>
        </p:nvSpPr>
        <p:spPr>
          <a:xfrm>
            <a:off x="8486688" y="2953686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3496B-DCC0-A374-B0D2-308FD9A740E1}"/>
              </a:ext>
            </a:extLst>
          </p:cNvPr>
          <p:cNvSpPr/>
          <p:nvPr/>
        </p:nvSpPr>
        <p:spPr>
          <a:xfrm>
            <a:off x="10261513" y="1923892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28840-1CF0-E906-9EDB-1F2E6B128604}"/>
              </a:ext>
            </a:extLst>
          </p:cNvPr>
          <p:cNvSpPr/>
          <p:nvPr/>
        </p:nvSpPr>
        <p:spPr>
          <a:xfrm>
            <a:off x="9485755" y="4248717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F5918C-8EA9-CF78-98E1-5E979B8A1130}"/>
              </a:ext>
            </a:extLst>
          </p:cNvPr>
          <p:cNvSpPr/>
          <p:nvPr/>
        </p:nvSpPr>
        <p:spPr>
          <a:xfrm>
            <a:off x="8165219" y="4658466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6048FF-8C7B-9128-04D6-989B131D85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010" t="38468" r="75263" b="43205"/>
          <a:stretch/>
        </p:blipFill>
        <p:spPr>
          <a:xfrm>
            <a:off x="2966293" y="2589695"/>
            <a:ext cx="1479275" cy="2281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A97043-8D49-81DB-B990-26D6153302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56" t="38468" r="68315" b="43205"/>
          <a:stretch/>
        </p:blipFill>
        <p:spPr>
          <a:xfrm>
            <a:off x="994121" y="2600241"/>
            <a:ext cx="1326524" cy="2281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629ABE-9881-16EB-FE0B-4D1599B7DB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660" t="38468" r="60614" b="43205"/>
          <a:stretch/>
        </p:blipFill>
        <p:spPr>
          <a:xfrm>
            <a:off x="9485755" y="2680011"/>
            <a:ext cx="1479275" cy="2281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E081E8-62BD-497A-1F88-49FF25EBAE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709" t="38468" r="44626" b="43205"/>
          <a:stretch/>
        </p:blipFill>
        <p:spPr>
          <a:xfrm>
            <a:off x="7196585" y="2682051"/>
            <a:ext cx="1658915" cy="2281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D2EEBE-8ABE-E519-7C64-F9AF2EC42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520" t="38468" r="52748" b="43205"/>
          <a:stretch/>
        </p:blipFill>
        <p:spPr>
          <a:xfrm>
            <a:off x="5085982" y="2682052"/>
            <a:ext cx="1480348" cy="22818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1A51A3-6828-D3F6-353F-28580297E4F4}"/>
              </a:ext>
            </a:extLst>
          </p:cNvPr>
          <p:cNvSpPr txBox="1"/>
          <p:nvPr/>
        </p:nvSpPr>
        <p:spPr>
          <a:xfrm>
            <a:off x="1365161" y="5200558"/>
            <a:ext cx="61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3D17D8-5F5D-5C9C-7F28-960C62407C71}"/>
              </a:ext>
            </a:extLst>
          </p:cNvPr>
          <p:cNvSpPr txBox="1"/>
          <p:nvPr/>
        </p:nvSpPr>
        <p:spPr>
          <a:xfrm>
            <a:off x="3432175" y="5186535"/>
            <a:ext cx="61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A8DED7-107B-8E32-DB2C-E4D6B08B3584}"/>
              </a:ext>
            </a:extLst>
          </p:cNvPr>
          <p:cNvSpPr txBox="1"/>
          <p:nvPr/>
        </p:nvSpPr>
        <p:spPr>
          <a:xfrm>
            <a:off x="5628862" y="5173379"/>
            <a:ext cx="61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861961-CD89-8EB2-E7A7-9391F4A4CA05}"/>
              </a:ext>
            </a:extLst>
          </p:cNvPr>
          <p:cNvSpPr txBox="1"/>
          <p:nvPr/>
        </p:nvSpPr>
        <p:spPr>
          <a:xfrm>
            <a:off x="7868502" y="5173379"/>
            <a:ext cx="61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B3E5D2-C89A-88C2-DA67-7913B309C9BA}"/>
              </a:ext>
            </a:extLst>
          </p:cNvPr>
          <p:cNvSpPr txBox="1"/>
          <p:nvPr/>
        </p:nvSpPr>
        <p:spPr>
          <a:xfrm>
            <a:off x="10053688" y="5200558"/>
            <a:ext cx="61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9" y="1649749"/>
            <a:ext cx="536733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sz="2000" b="1" dirty="0">
                <a:solidFill>
                  <a:srgbClr val="000000"/>
                </a:solidFill>
              </a:rPr>
              <a:t>A 5 year old child is referred to hand trauma clinic as having a a nail bed injury and mallet finger after trapped their finger in a door. Because the nail plate was still secure, ED have dressed it, applied a mallet splint and advised 6 weeks immobilisation for the tendon.</a:t>
            </a:r>
            <a:endParaRPr lang="en-GB" b="1" dirty="0">
              <a:solidFill>
                <a:srgbClr val="000000"/>
              </a:solidFill>
            </a:endParaRPr>
          </a:p>
          <a:p>
            <a:pPr marL="0" indent="0" algn="just" rtl="0" fontAlgn="base"/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Is a mallet injury common in a 5 year old?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What do you suspect, and how would you assess and investigate the patient?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Assuming you are correct, how should this be managed?</a:t>
            </a: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C6EA0-4EFD-6C50-3A30-627E172DA69F}"/>
              </a:ext>
            </a:extLst>
          </p:cNvPr>
          <p:cNvSpPr/>
          <p:nvPr/>
        </p:nvSpPr>
        <p:spPr>
          <a:xfrm>
            <a:off x="6666090" y="3150695"/>
            <a:ext cx="536222" cy="39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C52434-F6D1-75C5-D20A-01DCE8D920B9}"/>
              </a:ext>
            </a:extLst>
          </p:cNvPr>
          <p:cNvSpPr/>
          <p:nvPr/>
        </p:nvSpPr>
        <p:spPr>
          <a:xfrm>
            <a:off x="8486688" y="2953686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3496B-DCC0-A374-B0D2-308FD9A740E1}"/>
              </a:ext>
            </a:extLst>
          </p:cNvPr>
          <p:cNvSpPr/>
          <p:nvPr/>
        </p:nvSpPr>
        <p:spPr>
          <a:xfrm>
            <a:off x="10261513" y="1923892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28840-1CF0-E906-9EDB-1F2E6B128604}"/>
              </a:ext>
            </a:extLst>
          </p:cNvPr>
          <p:cNvSpPr/>
          <p:nvPr/>
        </p:nvSpPr>
        <p:spPr>
          <a:xfrm>
            <a:off x="9485755" y="4248717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Finger Dislocation - Physiopedia">
            <a:extLst>
              <a:ext uri="{FF2B5EF4-FFF2-40B4-BE49-F238E27FC236}">
                <a16:creationId xmlns:a16="http://schemas.microsoft.com/office/drawing/2014/main" id="{6281E2FD-585A-BE0A-B5BA-67E6C3CD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2398713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4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9" y="1649749"/>
            <a:ext cx="536733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sz="2000" b="1" dirty="0">
                <a:solidFill>
                  <a:srgbClr val="000000"/>
                </a:solidFill>
              </a:rPr>
              <a:t>A 4 year old child presents with a very painful, bruised, and swollen hand. </a:t>
            </a:r>
            <a:r>
              <a:rPr lang="en-GB" sz="2000" b="1" dirty="0" err="1">
                <a:solidFill>
                  <a:srgbClr val="000000"/>
                </a:solidFill>
              </a:rPr>
              <a:t>Xrays</a:t>
            </a:r>
            <a:r>
              <a:rPr lang="en-GB" sz="2000" b="1" dirty="0">
                <a:solidFill>
                  <a:srgbClr val="000000"/>
                </a:solidFill>
              </a:rPr>
              <a:t> reveal multiple metacarpal fractures. The parents describe the child knocking their hand against a door frame when running into the kitchen.</a:t>
            </a:r>
          </a:p>
          <a:p>
            <a:pPr marL="0" indent="0" eaLnBrk="1" hangingPunct="1"/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Does the mechanism described fit with this injury?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>
                <a:solidFill>
                  <a:srgbClr val="000000"/>
                </a:solidFill>
              </a:rPr>
              <a:t>Discuss </a:t>
            </a:r>
            <a:r>
              <a:rPr lang="en-GB" b="1" dirty="0">
                <a:solidFill>
                  <a:srgbClr val="000000"/>
                </a:solidFill>
              </a:rPr>
              <a:t>how you would assess this child?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C6EA0-4EFD-6C50-3A30-627E172DA69F}"/>
              </a:ext>
            </a:extLst>
          </p:cNvPr>
          <p:cNvSpPr/>
          <p:nvPr/>
        </p:nvSpPr>
        <p:spPr>
          <a:xfrm>
            <a:off x="6666090" y="3150695"/>
            <a:ext cx="536222" cy="39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C52434-F6D1-75C5-D20A-01DCE8D920B9}"/>
              </a:ext>
            </a:extLst>
          </p:cNvPr>
          <p:cNvSpPr/>
          <p:nvPr/>
        </p:nvSpPr>
        <p:spPr>
          <a:xfrm>
            <a:off x="8486688" y="2953686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3496B-DCC0-A374-B0D2-308FD9A740E1}"/>
              </a:ext>
            </a:extLst>
          </p:cNvPr>
          <p:cNvSpPr/>
          <p:nvPr/>
        </p:nvSpPr>
        <p:spPr>
          <a:xfrm>
            <a:off x="10261513" y="1923892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28840-1CF0-E906-9EDB-1F2E6B128604}"/>
              </a:ext>
            </a:extLst>
          </p:cNvPr>
          <p:cNvSpPr/>
          <p:nvPr/>
        </p:nvSpPr>
        <p:spPr>
          <a:xfrm>
            <a:off x="9485755" y="4248717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FE80E1-1DA9-DE26-75D6-A44000B484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508" t="40596" r="53204" b="31465"/>
          <a:stretch/>
        </p:blipFill>
        <p:spPr>
          <a:xfrm>
            <a:off x="6357918" y="2409038"/>
            <a:ext cx="4987945" cy="24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791822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C0E291-5D08-DCF0-04C6-EB20B99B3929}"/>
              </a:ext>
            </a:extLst>
          </p:cNvPr>
          <p:cNvSpPr txBox="1"/>
          <p:nvPr/>
        </p:nvSpPr>
        <p:spPr>
          <a:xfrm>
            <a:off x="1062038" y="40371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For further information please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get in touch via the channels below: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213</Words>
  <Application>Microsoft Macintosh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Parker, Simon</cp:lastModifiedBy>
  <cp:revision>14</cp:revision>
  <dcterms:modified xsi:type="dcterms:W3CDTF">2024-10-05T07:12:07Z</dcterms:modified>
  <cp:category/>
</cp:coreProperties>
</file>