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4"/>
  </p:notesMasterIdLst>
  <p:sldIdLst>
    <p:sldId id="256" r:id="rId2"/>
    <p:sldId id="337" r:id="rId3"/>
    <p:sldId id="340" r:id="rId4"/>
    <p:sldId id="341" r:id="rId5"/>
    <p:sldId id="342" r:id="rId6"/>
    <p:sldId id="343" r:id="rId7"/>
    <p:sldId id="344" r:id="rId8"/>
    <p:sldId id="345" r:id="rId9"/>
    <p:sldId id="346" r:id="rId10"/>
    <p:sldId id="347" r:id="rId11"/>
    <p:sldId id="332" r:id="rId12"/>
    <p:sldId id="338"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6"/>
    <p:restoredTop sz="68800" autoAdjust="0"/>
  </p:normalViewPr>
  <p:slideViewPr>
    <p:cSldViewPr snapToGrid="0" snapToObjects="1">
      <p:cViewPr varScale="1">
        <p:scale>
          <a:sx n="54" d="100"/>
          <a:sy n="54" d="100"/>
        </p:scale>
        <p:origin x="22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2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50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707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78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230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2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286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953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558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186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024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14/06/2025</a:t>
            </a:fld>
            <a:endParaRPr lang="en-GB"/>
          </a:p>
        </p:txBody>
      </p:sp>
      <p:sp>
        <p:nvSpPr>
          <p:cNvPr id="8" name="Footer Placeholder 4">
            <a:extLst>
              <a:ext uri="{FF2B5EF4-FFF2-40B4-BE49-F238E27FC236}">
                <a16:creationId xmlns=""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14/06/2025</a:t>
            </a:fld>
            <a:endParaRPr lang="en-GB"/>
          </a:p>
        </p:txBody>
      </p:sp>
      <p:sp>
        <p:nvSpPr>
          <p:cNvPr id="4" name="Footer Placeholder 4">
            <a:extLst>
              <a:ext uri="{FF2B5EF4-FFF2-40B4-BE49-F238E27FC236}">
                <a16:creationId xmlns=""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14/06/2025</a:t>
            </a:fld>
            <a:endParaRPr lang="en-GB"/>
          </a:p>
        </p:txBody>
      </p:sp>
      <p:sp>
        <p:nvSpPr>
          <p:cNvPr id="3" name="Footer Placeholder 4">
            <a:extLst>
              <a:ext uri="{FF2B5EF4-FFF2-40B4-BE49-F238E27FC236}">
                <a16:creationId xmlns=""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 xmlns:a16="http://schemas.microsoft.com/office/drawing/2014/main" id="{D5604528-182A-7D2C-9933-E4AB3C3495B5}"/>
              </a:ext>
            </a:extLst>
          </p:cNvPr>
          <p:cNvSpPr txBox="1">
            <a:spLocks noChangeArrowheads="1"/>
          </p:cNvSpPr>
          <p:nvPr/>
        </p:nvSpPr>
        <p:spPr bwMode="auto">
          <a:xfrm>
            <a:off x="1062832" y="3093685"/>
            <a:ext cx="55530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smtClean="0">
                <a:solidFill>
                  <a:srgbClr val="6D102F"/>
                </a:solidFill>
              </a:rPr>
              <a:t>Module </a:t>
            </a:r>
            <a:r>
              <a:rPr lang="en-GB" altLang="en-US" sz="4000" b="1" dirty="0" smtClean="0">
                <a:solidFill>
                  <a:srgbClr val="6D102F"/>
                </a:solidFill>
              </a:rPr>
              <a:t>9.6 Congenital contractures </a:t>
            </a:r>
            <a:r>
              <a:rPr lang="en-GB" altLang="en-US" sz="4000" b="1" smtClean="0">
                <a:solidFill>
                  <a:srgbClr val="6D102F"/>
                </a:solidFill>
              </a:rPr>
              <a:t>and arthrogryposis</a:t>
            </a:r>
            <a:endParaRPr lang="en-GB" altLang="en-US" sz="4000" b="1" dirty="0" smtClean="0">
              <a:solidFill>
                <a:srgbClr val="6D102F"/>
              </a:solidFill>
            </a:endParaRPr>
          </a:p>
          <a:p>
            <a:pPr eaLnBrk="1" hangingPunct="1"/>
            <a:endParaRPr lang="en-GB" altLang="en-US" sz="4000" b="1" dirty="0">
              <a:solidFill>
                <a:srgbClr val="6D102F"/>
              </a:solidFill>
            </a:endParaRPr>
          </a:p>
        </p:txBody>
      </p:sp>
      <p:pic>
        <p:nvPicPr>
          <p:cNvPr id="3075" name="Picture 8">
            <a:extLst>
              <a:ext uri="{FF2B5EF4-FFF2-40B4-BE49-F238E27FC236}">
                <a16:creationId xmlns="" xmlns:a16="http://schemas.microsoft.com/office/drawing/2014/main"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 xmlns:a16="http://schemas.microsoft.com/office/drawing/2014/main" id="{0DACD0F8-83AA-4144-8FFE-B738A2B2AC82}"/>
              </a:ext>
            </a:extLst>
          </p:cNvPr>
          <p:cNvSpPr txBox="1">
            <a:spLocks noChangeArrowheads="1"/>
          </p:cNvSpPr>
          <p:nvPr/>
        </p:nvSpPr>
        <p:spPr bwMode="auto">
          <a:xfrm>
            <a:off x="1062038" y="5188058"/>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smtClean="0">
                <a:solidFill>
                  <a:srgbClr val="575958"/>
                </a:solidFill>
              </a:rPr>
              <a:t>Case based discussions</a:t>
            </a:r>
            <a:endParaRPr lang="en-GB" altLang="en-US" sz="2000" b="1" dirty="0">
              <a:solidFill>
                <a:srgbClr val="575958"/>
              </a:solidFill>
            </a:endParaRPr>
          </a:p>
        </p:txBody>
      </p:sp>
      <p:pic>
        <p:nvPicPr>
          <p:cNvPr id="3077" name="Picture 10">
            <a:extLst>
              <a:ext uri="{FF2B5EF4-FFF2-40B4-BE49-F238E27FC236}">
                <a16:creationId xmlns="" xmlns:a16="http://schemas.microsoft.com/office/drawing/2014/main"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 xmlns:a16="http://schemas.microsoft.com/office/drawing/2014/main"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How do you prevent post-operative nerve palsy?</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non-surgical options are there if surgery fails?</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How would you measure success?</a:t>
            </a:r>
            <a:endParaRPr lang="en-US" dirty="0"/>
          </a:p>
          <a:p>
            <a:pPr eaLnBrk="1" fontAlgn="auto" hangingPunct="1">
              <a:lnSpc>
                <a:spcPct val="100000"/>
              </a:lnSpc>
              <a:spcBef>
                <a:spcPts val="0"/>
              </a:spcBef>
              <a:spcAft>
                <a:spcPts val="0"/>
              </a:spcAft>
              <a:buFontTx/>
              <a:buChar char="-"/>
            </a:pPr>
            <a:endParaRPr lang="en-US" dirty="0" smtClean="0"/>
          </a:p>
        </p:txBody>
      </p:sp>
      <p:pic>
        <p:nvPicPr>
          <p:cNvPr id="3" name="Content Placeholder 2"/>
          <p:cNvPicPr>
            <a:picLocks noGrp="1" noChangeAspect="1"/>
          </p:cNvPicPr>
          <p:nvPr>
            <p:ph sz="half" idx="2"/>
          </p:nvPr>
        </p:nvPicPr>
        <p:blipFill rotWithShape="1">
          <a:blip r:embed="rId4"/>
          <a:srcRect l="50000"/>
          <a:stretch/>
        </p:blipFill>
        <p:spPr>
          <a:xfrm>
            <a:off x="8301787" y="2189708"/>
            <a:ext cx="2992897" cy="3469731"/>
          </a:xfrm>
        </p:spPr>
      </p:pic>
    </p:spTree>
    <p:extLst>
      <p:ext uri="{BB962C8B-B14F-4D97-AF65-F5344CB8AC3E}">
        <p14:creationId xmlns:p14="http://schemas.microsoft.com/office/powerpoint/2010/main" val="66711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 xmlns:a16="http://schemas.microsoft.com/office/drawing/2014/main" id="{DEDEA00F-1FCC-3B12-1DD8-8D0EC321C5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 xmlns:a16="http://schemas.microsoft.com/office/drawing/2014/main"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 xmlns:a16="http://schemas.microsoft.com/office/drawing/2014/main" id="{3A3E2182-B6DF-553F-E08F-51924667A365}"/>
              </a:ext>
            </a:extLst>
          </p:cNvPr>
          <p:cNvPicPr>
            <a:picLocks noChangeAspect="1"/>
          </p:cNvPicPr>
          <p:nvPr/>
        </p:nvPicPr>
        <p:blipFill>
          <a:blip r:embed="rId4">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 xmlns:a16="http://schemas.microsoft.com/office/drawing/2014/main" id="{520B1E0C-A7BC-D57B-57BD-2921463CD2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01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xmlns="" id="{581FCF1F-CE34-6A28-706E-21921DB0D55D}"/>
              </a:ext>
            </a:extLst>
          </p:cNvPr>
          <p:cNvSpPr txBox="1">
            <a:spLocks noChangeArrowheads="1"/>
          </p:cNvSpPr>
          <p:nvPr/>
        </p:nvSpPr>
        <p:spPr bwMode="auto">
          <a:xfrm>
            <a:off x="577000" y="1554708"/>
            <a:ext cx="1039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dirty="0">
                <a:solidFill>
                  <a:srgbClr val="575958"/>
                </a:solidFill>
              </a:rPr>
              <a:t>Teaching feedback link </a:t>
            </a:r>
            <a:r>
              <a:rPr lang="en-GB" altLang="en-US" sz="2000" dirty="0" smtClean="0">
                <a:solidFill>
                  <a:srgbClr val="575958"/>
                </a:solidFill>
              </a:rPr>
              <a:t>M9.6</a:t>
            </a:r>
            <a:endParaRPr lang="en-GB" altLang="en-US" sz="2400" dirty="0">
              <a:solidFill>
                <a:srgbClr val="575958"/>
              </a:solidFill>
            </a:endParaRPr>
          </a:p>
        </p:txBody>
      </p:sp>
      <p:pic>
        <p:nvPicPr>
          <p:cNvPr id="10" name="Picture 9">
            <a:extLst>
              <a:ext uri="{FF2B5EF4-FFF2-40B4-BE49-F238E27FC236}">
                <a16:creationId xmlns="" xmlns:xdr="http://schemas.openxmlformats.org/drawingml/2006/spreadsheetDrawing" xmlns:a16="http://schemas.microsoft.com/office/drawing/2014/main" xmlns:lc="http://schemas.openxmlformats.org/drawingml/2006/lockedCanvas" id="{00000000-0008-0000-0000-000007000000}"/>
              </a:ext>
            </a:extLst>
          </p:cNvPr>
          <p:cNvPicPr>
            <a:picLocks noChangeAspect="1"/>
          </p:cNvPicPr>
          <p:nvPr/>
        </p:nvPicPr>
        <p:blipFill>
          <a:blip r:embed="rId3"/>
          <a:stretch>
            <a:fillRect/>
          </a:stretch>
        </p:blipFill>
        <p:spPr>
          <a:xfrm>
            <a:off x="5111750" y="2432050"/>
            <a:ext cx="1968500" cy="1993900"/>
          </a:xfrm>
          <a:prstGeom prst="rect">
            <a:avLst/>
          </a:prstGeom>
        </p:spPr>
      </p:pic>
      <p:graphicFrame>
        <p:nvGraphicFramePr>
          <p:cNvPr id="5" name="Table 4"/>
          <p:cNvGraphicFramePr>
            <a:graphicFrameLocks noGrp="1"/>
          </p:cNvGraphicFramePr>
          <p:nvPr>
            <p:extLst/>
          </p:nvPr>
        </p:nvGraphicFramePr>
        <p:xfrm>
          <a:off x="4400550" y="4903182"/>
          <a:ext cx="3390900" cy="200025"/>
        </p:xfrm>
        <a:graphic>
          <a:graphicData uri="http://schemas.openxmlformats.org/drawingml/2006/table">
            <a:tbl>
              <a:tblPr>
                <a:tableStyleId>{5C22544A-7EE6-4342-B048-85BDC9FD1C3A}</a:tableStyleId>
              </a:tblPr>
              <a:tblGrid>
                <a:gridCol w="3390900"/>
              </a:tblGrid>
              <a:tr h="200025">
                <a:tc>
                  <a:txBody>
                    <a:bodyPr/>
                    <a:lstStyle/>
                    <a:p>
                      <a:pPr algn="l" fontAlgn="b"/>
                      <a:r>
                        <a:rPr lang="en-US" sz="1100" u="none" strike="noStrike" dirty="0">
                          <a:effectLst/>
                        </a:rPr>
                        <a:t>https://</a:t>
                      </a:r>
                      <a:r>
                        <a:rPr lang="en-US" sz="1100" u="none" strike="noStrike" dirty="0" err="1">
                          <a:effectLst/>
                        </a:rPr>
                        <a:t>s.surveyplanet.com</a:t>
                      </a:r>
                      <a:r>
                        <a:rPr lang="en-US" sz="1100" u="none" strike="noStrike" dirty="0">
                          <a:effectLst/>
                        </a:rPr>
                        <a:t>/</a:t>
                      </a:r>
                      <a:r>
                        <a:rPr lang="en-US" sz="1100" u="none" strike="noStrike" dirty="0" err="1">
                          <a:effectLst/>
                        </a:rPr>
                        <a:t>wdqpcfwl</a:t>
                      </a:r>
                      <a:endParaRPr lang="en-US" sz="11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78036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Bef>
                <a:spcPts val="0"/>
              </a:spcBef>
              <a:spcAft>
                <a:spcPts val="0"/>
              </a:spcAft>
              <a:buFontTx/>
              <a:buNone/>
            </a:pPr>
            <a:r>
              <a:rPr lang="en-US" dirty="0" smtClean="0"/>
              <a:t>You are asked to see a newborn with symmetrical contractures. On examination, the baby has extended elbows, flexed wrists, and bilateral clubfeet. His muscle bulk is reduced and replaced by fibrous tissue. There is no obvious facial or spine abnormalities. He had normal prenatal ultrasound scans but reduced fetal movements.</a:t>
            </a:r>
          </a:p>
          <a:p>
            <a:pPr marL="0" indent="0" eaLnBrk="1" fontAlgn="auto" hangingPunct="1">
              <a:lnSpc>
                <a:spcPct val="100000"/>
              </a:lnSpc>
              <a:spcBef>
                <a:spcPts val="0"/>
              </a:spcBef>
              <a:spcAft>
                <a:spcPts val="0"/>
              </a:spcAft>
              <a:buFontTx/>
              <a:buNone/>
            </a:pPr>
            <a:endParaRPr lang="en-US" dirty="0" smtClean="0"/>
          </a:p>
        </p:txBody>
      </p:sp>
      <p:pic>
        <p:nvPicPr>
          <p:cNvPr id="5" name="Content Placeholder 4"/>
          <p:cNvPicPr>
            <a:picLocks noGrp="1" noChangeAspect="1"/>
          </p:cNvPicPr>
          <p:nvPr>
            <p:ph sz="half" idx="2"/>
          </p:nvPr>
        </p:nvPicPr>
        <p:blipFill>
          <a:blip r:embed="rId4"/>
          <a:stretch>
            <a:fillRect/>
          </a:stretch>
        </p:blipFill>
        <p:spPr>
          <a:xfrm>
            <a:off x="8261538" y="1825623"/>
            <a:ext cx="3336549" cy="3336549"/>
          </a:xfrm>
        </p:spPr>
      </p:pic>
    </p:spTree>
    <p:extLst>
      <p:ext uri="{BB962C8B-B14F-4D97-AF65-F5344CB8AC3E}">
        <p14:creationId xmlns:p14="http://schemas.microsoft.com/office/powerpoint/2010/main" val="119096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How would you classify this?</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genetic / neurological workup is required?</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would be your first intervention? </a:t>
            </a:r>
          </a:p>
        </p:txBody>
      </p:sp>
      <p:pic>
        <p:nvPicPr>
          <p:cNvPr id="5" name="Content Placeholder 4"/>
          <p:cNvPicPr>
            <a:picLocks noGrp="1" noChangeAspect="1"/>
          </p:cNvPicPr>
          <p:nvPr>
            <p:ph sz="half" idx="2"/>
          </p:nvPr>
        </p:nvPicPr>
        <p:blipFill>
          <a:blip r:embed="rId4"/>
          <a:stretch>
            <a:fillRect/>
          </a:stretch>
        </p:blipFill>
        <p:spPr>
          <a:xfrm>
            <a:off x="8261538" y="1825623"/>
            <a:ext cx="3336549" cy="3336549"/>
          </a:xfrm>
        </p:spPr>
      </p:pic>
    </p:spTree>
    <p:extLst>
      <p:ext uri="{BB962C8B-B14F-4D97-AF65-F5344CB8AC3E}">
        <p14:creationId xmlns:p14="http://schemas.microsoft.com/office/powerpoint/2010/main" val="19710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What is a dynamic extension splint and how do you prevent skin breakdown?</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is the role of occupational therapy in newborn feeding adaptation?</a:t>
            </a:r>
          </a:p>
        </p:txBody>
      </p:sp>
      <p:pic>
        <p:nvPicPr>
          <p:cNvPr id="5" name="Content Placeholder 4"/>
          <p:cNvPicPr>
            <a:picLocks noGrp="1" noChangeAspect="1"/>
          </p:cNvPicPr>
          <p:nvPr>
            <p:ph sz="half" idx="2"/>
          </p:nvPr>
        </p:nvPicPr>
        <p:blipFill>
          <a:blip r:embed="rId4"/>
          <a:stretch>
            <a:fillRect/>
          </a:stretch>
        </p:blipFill>
        <p:spPr>
          <a:xfrm>
            <a:off x="8261538" y="1825623"/>
            <a:ext cx="3336549" cy="3336549"/>
          </a:xfrm>
        </p:spPr>
      </p:pic>
    </p:spTree>
    <p:extLst>
      <p:ext uri="{BB962C8B-B14F-4D97-AF65-F5344CB8AC3E}">
        <p14:creationId xmlns:p14="http://schemas.microsoft.com/office/powerpoint/2010/main" val="54010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A 2 year old patient was seen in clinic. He presents with clenched fists, vertical talus and facial grimacing. He has a family history of an autosomal dominant MYH3 mutation.</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On examination, his fingers are flexed at the PIPJ and his thumbs are adducted. There is a rocker-bottom deformity affecting both feed, and limited mouth opening</a:t>
            </a:r>
          </a:p>
          <a:p>
            <a:pPr eaLnBrk="1" fontAlgn="auto" hangingPunct="1">
              <a:lnSpc>
                <a:spcPct val="100000"/>
              </a:lnSpc>
              <a:spcBef>
                <a:spcPts val="0"/>
              </a:spcBef>
              <a:spcAft>
                <a:spcPts val="0"/>
              </a:spcAft>
              <a:buFontTx/>
              <a:buChar char="-"/>
            </a:pPr>
            <a:r>
              <a:rPr lang="en-US" dirty="0" smtClean="0"/>
              <a:t> </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endParaRPr lang="en-US" dirty="0" smtClean="0"/>
          </a:p>
        </p:txBody>
      </p:sp>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3854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How does this differ from </a:t>
            </a:r>
            <a:r>
              <a:rPr lang="en-US" dirty="0" err="1" smtClean="0"/>
              <a:t>amyoplasia</a:t>
            </a:r>
            <a:r>
              <a:rPr lang="en-US" dirty="0" smtClean="0"/>
              <a:t>?</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Would you operate on hands or feet first?</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How might the MYH3 mutation alter prognosis?</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endParaRPr lang="en-US" dirty="0" smtClean="0"/>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endParaRPr lang="en-US" dirty="0" smtClean="0"/>
          </a:p>
        </p:txBody>
      </p:sp>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67296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If the facial contractures are affecting feeding, what options are available to address this?</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is the role of tendon transfers in these hands?</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How would you counsel the family about recurrence risk in future pregnancies?</a:t>
            </a:r>
          </a:p>
        </p:txBody>
      </p:sp>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68348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sz="2400" dirty="0" smtClean="0"/>
              <a:t>A 3 year old girl presents with fixed elbow contracture that limits hand-to-mouth function. There does not seem to be any other joint involvement, and her genetics and EMG testing have been normal. </a:t>
            </a:r>
          </a:p>
          <a:p>
            <a:pPr eaLnBrk="1" fontAlgn="auto" hangingPunct="1">
              <a:lnSpc>
                <a:spcPct val="100000"/>
              </a:lnSpc>
              <a:spcBef>
                <a:spcPts val="0"/>
              </a:spcBef>
              <a:spcAft>
                <a:spcPts val="0"/>
              </a:spcAft>
              <a:buFontTx/>
              <a:buChar char="-"/>
            </a:pPr>
            <a:endParaRPr lang="en-US" sz="2400" dirty="0"/>
          </a:p>
          <a:p>
            <a:pPr eaLnBrk="1" fontAlgn="auto" hangingPunct="1">
              <a:lnSpc>
                <a:spcPct val="100000"/>
              </a:lnSpc>
              <a:spcBef>
                <a:spcPts val="0"/>
              </a:spcBef>
              <a:spcAft>
                <a:spcPts val="0"/>
              </a:spcAft>
              <a:buFontTx/>
              <a:buChar char="-"/>
            </a:pPr>
            <a:r>
              <a:rPr lang="en-US" sz="2400" dirty="0" smtClean="0"/>
              <a:t>On examination of her elbow, there is no passive flexion beyond 30 degrees. She has normal range of movement of her forearm and hand but weak triceps</a:t>
            </a:r>
          </a:p>
          <a:p>
            <a:pPr eaLnBrk="1" fontAlgn="auto" hangingPunct="1">
              <a:lnSpc>
                <a:spcPct val="100000"/>
              </a:lnSpc>
              <a:spcBef>
                <a:spcPts val="0"/>
              </a:spcBef>
              <a:spcAft>
                <a:spcPts val="0"/>
              </a:spcAft>
              <a:buFontTx/>
              <a:buChar char="-"/>
            </a:pPr>
            <a:endParaRPr lang="en-US" sz="2400" dirty="0"/>
          </a:p>
          <a:p>
            <a:pPr eaLnBrk="1" fontAlgn="auto" hangingPunct="1">
              <a:lnSpc>
                <a:spcPct val="100000"/>
              </a:lnSpc>
              <a:spcBef>
                <a:spcPts val="0"/>
              </a:spcBef>
              <a:spcAft>
                <a:spcPts val="0"/>
              </a:spcAft>
              <a:buFontTx/>
              <a:buChar char="-"/>
            </a:pPr>
            <a:endParaRPr lang="en-US" sz="2400" dirty="0" smtClean="0"/>
          </a:p>
        </p:txBody>
      </p:sp>
      <p:pic>
        <p:nvPicPr>
          <p:cNvPr id="3" name="Content Placeholder 2"/>
          <p:cNvPicPr>
            <a:picLocks noGrp="1" noChangeAspect="1"/>
          </p:cNvPicPr>
          <p:nvPr>
            <p:ph sz="half" idx="2"/>
          </p:nvPr>
        </p:nvPicPr>
        <p:blipFill rotWithShape="1">
          <a:blip r:embed="rId4"/>
          <a:srcRect l="50000"/>
          <a:stretch/>
        </p:blipFill>
        <p:spPr>
          <a:xfrm>
            <a:off x="8301787" y="2189708"/>
            <a:ext cx="2992897" cy="3469731"/>
          </a:xfrm>
        </p:spPr>
      </p:pic>
    </p:spTree>
    <p:extLst>
      <p:ext uri="{BB962C8B-B14F-4D97-AF65-F5344CB8AC3E}">
        <p14:creationId xmlns:p14="http://schemas.microsoft.com/office/powerpoint/2010/main" val="189483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63589"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12" name="Content Placeholder 3"/>
          <p:cNvSpPr txBox="1">
            <a:spLocks/>
          </p:cNvSpPr>
          <p:nvPr/>
        </p:nvSpPr>
        <p:spPr bwMode="auto">
          <a:xfrm>
            <a:off x="866272" y="1825624"/>
            <a:ext cx="7463589" cy="39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lnSpc>
                <a:spcPct val="100000"/>
              </a:lnSpc>
              <a:spcBef>
                <a:spcPts val="0"/>
              </a:spcBef>
              <a:spcAft>
                <a:spcPts val="0"/>
              </a:spcAft>
              <a:buFontTx/>
              <a:buChar char="-"/>
            </a:pPr>
            <a:r>
              <a:rPr lang="en-US" dirty="0" smtClean="0"/>
              <a:t>How does this differ from AMC elbow contracture?</a:t>
            </a:r>
          </a:p>
          <a:p>
            <a:pPr eaLnBrk="1" fontAlgn="auto" hangingPunct="1">
              <a:lnSpc>
                <a:spcPct val="100000"/>
              </a:lnSpc>
              <a:spcBef>
                <a:spcPts val="0"/>
              </a:spcBef>
              <a:spcAft>
                <a:spcPts val="0"/>
              </a:spcAft>
              <a:buFontTx/>
              <a:buChar char="-"/>
            </a:pPr>
            <a:endParaRPr lang="en-US" dirty="0"/>
          </a:p>
          <a:p>
            <a:pPr eaLnBrk="1" fontAlgn="auto" hangingPunct="1">
              <a:lnSpc>
                <a:spcPct val="100000"/>
              </a:lnSpc>
              <a:spcBef>
                <a:spcPts val="0"/>
              </a:spcBef>
              <a:spcAft>
                <a:spcPts val="0"/>
              </a:spcAft>
              <a:buFontTx/>
              <a:buChar char="-"/>
            </a:pPr>
            <a:r>
              <a:rPr lang="en-US" dirty="0" smtClean="0"/>
              <a:t>What surgical approach would you use?</a:t>
            </a:r>
          </a:p>
          <a:p>
            <a:pPr lvl="1" eaLnBrk="1" fontAlgn="auto" hangingPunct="1">
              <a:lnSpc>
                <a:spcPct val="100000"/>
              </a:lnSpc>
              <a:spcBef>
                <a:spcPts val="0"/>
              </a:spcBef>
              <a:spcAft>
                <a:spcPts val="0"/>
              </a:spcAft>
              <a:buFontTx/>
              <a:buChar char="-"/>
            </a:pPr>
            <a:r>
              <a:rPr lang="en-US" dirty="0" smtClean="0"/>
              <a:t>Discuss the options of anterior capsulotomy and triceps lengthening </a:t>
            </a:r>
          </a:p>
          <a:p>
            <a:pPr lvl="1" eaLnBrk="1" fontAlgn="auto" hangingPunct="1">
              <a:lnSpc>
                <a:spcPct val="100000"/>
              </a:lnSpc>
              <a:spcBef>
                <a:spcPts val="0"/>
              </a:spcBef>
              <a:spcAft>
                <a:spcPts val="0"/>
              </a:spcAft>
              <a:buFontTx/>
              <a:buChar char="-"/>
            </a:pPr>
            <a:r>
              <a:rPr lang="en-US" dirty="0" smtClean="0"/>
              <a:t>Discuss posterior release with V-Y </a:t>
            </a:r>
            <a:r>
              <a:rPr lang="en-US" dirty="0" err="1" smtClean="0"/>
              <a:t>plasty</a:t>
            </a:r>
            <a:r>
              <a:rPr lang="en-US" dirty="0" smtClean="0"/>
              <a:t> </a:t>
            </a:r>
            <a:endParaRPr lang="en-US" dirty="0"/>
          </a:p>
          <a:p>
            <a:pPr eaLnBrk="1" fontAlgn="auto" hangingPunct="1">
              <a:lnSpc>
                <a:spcPct val="100000"/>
              </a:lnSpc>
              <a:spcBef>
                <a:spcPts val="0"/>
              </a:spcBef>
              <a:spcAft>
                <a:spcPts val="0"/>
              </a:spcAft>
              <a:buFontTx/>
              <a:buChar char="-"/>
            </a:pPr>
            <a:endParaRPr lang="en-US" dirty="0" smtClean="0"/>
          </a:p>
        </p:txBody>
      </p:sp>
      <p:pic>
        <p:nvPicPr>
          <p:cNvPr id="3" name="Content Placeholder 2"/>
          <p:cNvPicPr>
            <a:picLocks noGrp="1" noChangeAspect="1"/>
          </p:cNvPicPr>
          <p:nvPr>
            <p:ph sz="half" idx="2"/>
          </p:nvPr>
        </p:nvPicPr>
        <p:blipFill rotWithShape="1">
          <a:blip r:embed="rId4"/>
          <a:srcRect l="50000"/>
          <a:stretch/>
        </p:blipFill>
        <p:spPr>
          <a:xfrm>
            <a:off x="8301787" y="2189708"/>
            <a:ext cx="2992897" cy="3469731"/>
          </a:xfrm>
        </p:spPr>
      </p:pic>
    </p:spTree>
    <p:extLst>
      <p:ext uri="{BB962C8B-B14F-4D97-AF65-F5344CB8AC3E}">
        <p14:creationId xmlns:p14="http://schemas.microsoft.com/office/powerpoint/2010/main" val="186334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TotalTime>
  <Words>401</Words>
  <Application>Microsoft Macintosh PowerPoint</Application>
  <PresentationFormat>Widescreen</PresentationFormat>
  <Paragraphs>71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Microsoft Office User</cp:lastModifiedBy>
  <cp:revision>66</cp:revision>
  <dcterms:modified xsi:type="dcterms:W3CDTF">2025-06-14T21:34:32Z</dcterms:modified>
  <cp:category/>
</cp:coreProperties>
</file>