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5"/>
  </p:notesMasterIdLst>
  <p:sldIdLst>
    <p:sldId id="256" r:id="rId2"/>
    <p:sldId id="337" r:id="rId3"/>
    <p:sldId id="341" r:id="rId4"/>
    <p:sldId id="342" r:id="rId5"/>
    <p:sldId id="343" r:id="rId6"/>
    <p:sldId id="345" r:id="rId7"/>
    <p:sldId id="344" r:id="rId8"/>
    <p:sldId id="346" r:id="rId9"/>
    <p:sldId id="347" r:id="rId10"/>
    <p:sldId id="348" r:id="rId11"/>
    <p:sldId id="349" r:id="rId12"/>
    <p:sldId id="332" r:id="rId13"/>
    <p:sldId id="340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6"/>
    <p:restoredTop sz="68800" autoAdjust="0"/>
  </p:normalViewPr>
  <p:slideViewPr>
    <p:cSldViewPr snapToGrid="0" snapToObjects="1">
      <p:cViewPr varScale="1">
        <p:scale>
          <a:sx n="54" d="100"/>
          <a:sy n="54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75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8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6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8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9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11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6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7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6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=""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 smtClean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9.5 Radial aplasia</a:t>
            </a:r>
          </a:p>
          <a:p>
            <a:pPr eaLnBrk="1" hangingPunct="1"/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=""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="" xmlns:a16="http://schemas.microsoft.com/office/drawing/2014/main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18805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=""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2" y="1825624"/>
            <a:ext cx="6352675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Why did recurrence occur?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What are the salvage options for ulnar growth arrest?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How would you revise the </a:t>
            </a:r>
            <a:r>
              <a:rPr lang="en-US" dirty="0" err="1" smtClean="0"/>
              <a:t>centralisation</a:t>
            </a:r>
            <a:r>
              <a:rPr lang="en-US" dirty="0"/>
              <a:t>?</a:t>
            </a: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2" y="1825624"/>
            <a:ext cx="6352675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What is the expected long-term functional outcome in this patient?</a:t>
            </a: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1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=""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=""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=""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1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</a:t>
            </a:r>
            <a:r>
              <a:rPr lang="en-GB" altLang="en-US" sz="2000" dirty="0" smtClean="0">
                <a:solidFill>
                  <a:srgbClr val="575958"/>
                </a:solidFill>
              </a:rPr>
              <a:t>M9.5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2425700"/>
            <a:ext cx="2006600" cy="2006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00550" y="5011484"/>
          <a:ext cx="3390900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9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https://</a:t>
                      </a:r>
                      <a:r>
                        <a:rPr lang="en-US" sz="1100" u="none" strike="noStrike" dirty="0" err="1">
                          <a:effectLst/>
                        </a:rPr>
                        <a:t>s.surveyplanet.com</a:t>
                      </a:r>
                      <a:r>
                        <a:rPr lang="en-US" sz="1100" u="none" strike="noStrike" dirty="0">
                          <a:effectLst/>
                        </a:rPr>
                        <a:t>/kws34xhu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90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1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2" y="1825624"/>
            <a:ext cx="7463589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A 3 month old baby presents with mild radial deviation of the right wrist and a </a:t>
            </a:r>
            <a:r>
              <a:rPr lang="en-US" dirty="0" err="1" smtClean="0"/>
              <a:t>hypoplastic</a:t>
            </a:r>
            <a:r>
              <a:rPr lang="en-US" dirty="0" smtClean="0"/>
              <a:t> but present thumb. There are no other anomalies noted on initial examination.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Describe the x-ray. </a:t>
            </a: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57817"/>
          <a:stretch/>
        </p:blipFill>
        <p:spPr>
          <a:xfrm>
            <a:off x="8301788" y="821532"/>
            <a:ext cx="3454984" cy="5291927"/>
          </a:xfrm>
        </p:spPr>
      </p:pic>
    </p:spTree>
    <p:extLst>
      <p:ext uri="{BB962C8B-B14F-4D97-AF65-F5344CB8AC3E}">
        <p14:creationId xmlns:p14="http://schemas.microsoft.com/office/powerpoint/2010/main" val="119096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1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2" y="1825624"/>
            <a:ext cx="7463589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What conditions are associated with this presentation and what organs do they affect?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What is the role of non-surgical management in this condition?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When would you consider surgery?</a:t>
            </a: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57817"/>
          <a:stretch/>
        </p:blipFill>
        <p:spPr>
          <a:xfrm>
            <a:off x="8301788" y="821532"/>
            <a:ext cx="3454984" cy="5291927"/>
          </a:xfrm>
        </p:spPr>
      </p:pic>
    </p:spTree>
    <p:extLst>
      <p:ext uri="{BB962C8B-B14F-4D97-AF65-F5344CB8AC3E}">
        <p14:creationId xmlns:p14="http://schemas.microsoft.com/office/powerpoint/2010/main" val="73258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1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2" y="1825624"/>
            <a:ext cx="7463589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How does the severity of radial aplasia impact on thumb function?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What is the classification system for thumb hypoplasia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57817"/>
          <a:stretch/>
        </p:blipFill>
        <p:spPr>
          <a:xfrm>
            <a:off x="8301788" y="821532"/>
            <a:ext cx="3454984" cy="5291927"/>
          </a:xfrm>
        </p:spPr>
      </p:pic>
    </p:spTree>
    <p:extLst>
      <p:ext uri="{BB962C8B-B14F-4D97-AF65-F5344CB8AC3E}">
        <p14:creationId xmlns:p14="http://schemas.microsoft.com/office/powerpoint/2010/main" val="116113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1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2" y="1825624"/>
            <a:ext cx="7463589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What are the options for thumb reconstruction?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Can thumb reconstruction be combined with radial aplasia surgery?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57817"/>
          <a:stretch/>
        </p:blipFill>
        <p:spPr>
          <a:xfrm>
            <a:off x="8301788" y="821532"/>
            <a:ext cx="3454984" cy="5291927"/>
          </a:xfrm>
        </p:spPr>
      </p:pic>
    </p:spTree>
    <p:extLst>
      <p:ext uri="{BB962C8B-B14F-4D97-AF65-F5344CB8AC3E}">
        <p14:creationId xmlns:p14="http://schemas.microsoft.com/office/powerpoint/2010/main" val="70182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2" y="1825624"/>
            <a:ext cx="7463589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A 6 month old baby presents with complete absence of the radius, severe wrist radial deviation and a history of neonatal thrombocytopenia.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His x-ray shows an absent radius, radially dislocated carpus and bowed ulna.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What syndrome does he have?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39252"/>
          <a:stretch/>
        </p:blipFill>
        <p:spPr>
          <a:xfrm>
            <a:off x="7487275" y="1747836"/>
            <a:ext cx="4167526" cy="3140871"/>
          </a:xfrm>
        </p:spPr>
      </p:pic>
    </p:spTree>
    <p:extLst>
      <p:ext uri="{BB962C8B-B14F-4D97-AF65-F5344CB8AC3E}">
        <p14:creationId xmlns:p14="http://schemas.microsoft.com/office/powerpoint/2010/main" val="90621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2" y="1825624"/>
            <a:ext cx="6621003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How does TAR syndrome change your management priorities in terms of surgery?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What is the difference between </a:t>
            </a:r>
            <a:r>
              <a:rPr lang="en-US" dirty="0" err="1" smtClean="0"/>
              <a:t>centralisation</a:t>
            </a:r>
            <a:r>
              <a:rPr lang="en-US" dirty="0" smtClean="0"/>
              <a:t> and </a:t>
            </a:r>
            <a:r>
              <a:rPr lang="en-US" dirty="0" err="1" smtClean="0"/>
              <a:t>radialisation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39252"/>
          <a:stretch/>
        </p:blipFill>
        <p:spPr>
          <a:xfrm>
            <a:off x="7487275" y="1747836"/>
            <a:ext cx="4167526" cy="3140871"/>
          </a:xfrm>
        </p:spPr>
      </p:pic>
    </p:spTree>
    <p:extLst>
      <p:ext uri="{BB962C8B-B14F-4D97-AF65-F5344CB8AC3E}">
        <p14:creationId xmlns:p14="http://schemas.microsoft.com/office/powerpoint/2010/main" val="122250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2" y="1825624"/>
            <a:ext cx="6621003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If the thumb is absent, what surgical options can be offered? How would you counsel the parents?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What intraoperative complication is unique to TAR?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39252"/>
          <a:stretch/>
        </p:blipFill>
        <p:spPr>
          <a:xfrm>
            <a:off x="7487275" y="1747836"/>
            <a:ext cx="4167526" cy="3140871"/>
          </a:xfrm>
        </p:spPr>
      </p:pic>
    </p:spTree>
    <p:extLst>
      <p:ext uri="{BB962C8B-B14F-4D97-AF65-F5344CB8AC3E}">
        <p14:creationId xmlns:p14="http://schemas.microsoft.com/office/powerpoint/2010/main" val="193193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2" y="1825624"/>
            <a:ext cx="6352675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A 4 year old boy with radial aplasia previously treated with </a:t>
            </a:r>
            <a:r>
              <a:rPr lang="en-US" dirty="0" err="1" smtClean="0"/>
              <a:t>centralisation</a:t>
            </a:r>
            <a:r>
              <a:rPr lang="en-US" dirty="0" smtClean="0"/>
              <a:t> at age 1 now presents with progressive radial recurrence and ulnar growth arrest.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X-ray showed re-deviation of the carpus and ulnar </a:t>
            </a:r>
            <a:r>
              <a:rPr lang="en-US" dirty="0" err="1" smtClean="0"/>
              <a:t>physeal</a:t>
            </a:r>
            <a:r>
              <a:rPr lang="en-US" dirty="0" smtClean="0"/>
              <a:t> closure </a:t>
            </a:r>
            <a:endParaRPr lang="en-US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23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316</Words>
  <Application>Microsoft Macintosh PowerPoint</Application>
  <PresentationFormat>Widescreen</PresentationFormat>
  <Paragraphs>75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62</cp:revision>
  <dcterms:modified xsi:type="dcterms:W3CDTF">2025-06-14T20:47:40Z</dcterms:modified>
  <cp:category/>
</cp:coreProperties>
</file>