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2"/>
  </p:notesMasterIdLst>
  <p:sldIdLst>
    <p:sldId id="256" r:id="rId2"/>
    <p:sldId id="298" r:id="rId3"/>
    <p:sldId id="334" r:id="rId4"/>
    <p:sldId id="335" r:id="rId5"/>
    <p:sldId id="336" r:id="rId6"/>
    <p:sldId id="337" r:id="rId7"/>
    <p:sldId id="338" r:id="rId8"/>
    <p:sldId id="339" r:id="rId9"/>
    <p:sldId id="332" r:id="rId10"/>
    <p:sldId id="333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6"/>
    <p:restoredTop sz="68800" autoAdjust="0"/>
  </p:normalViewPr>
  <p:slideViewPr>
    <p:cSldViewPr snapToGrid="0" snapToObjects="1">
      <p:cViewPr varScale="1">
        <p:scale>
          <a:sx n="54" d="100"/>
          <a:sy n="54" d="100"/>
        </p:scale>
        <p:origin x="2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2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xmlns="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6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6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6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87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99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7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>
            <a:extLst>
              <a:ext uri="{FF2B5EF4-FFF2-40B4-BE49-F238E27FC236}">
                <a16:creationId xmlns:a16="http://schemas.microsoft.com/office/drawing/2014/main" xmlns="" id="{D5604528-182A-7D2C-9933-E4AB3C3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32" y="3093685"/>
            <a:ext cx="5553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 dirty="0" smtClean="0">
                <a:solidFill>
                  <a:srgbClr val="6D102F"/>
                </a:solidFill>
              </a:rPr>
              <a:t>Module 9.4 Polydactyly</a:t>
            </a:r>
            <a:endParaRPr lang="en-GB" altLang="en-US" sz="4000" b="1" dirty="0">
              <a:solidFill>
                <a:srgbClr val="6D102F"/>
              </a:solidFill>
            </a:endParaRPr>
          </a:p>
        </p:txBody>
      </p:sp>
      <p:pic>
        <p:nvPicPr>
          <p:cNvPr id="3075" name="Picture 8">
            <a:extLst>
              <a:ext uri="{FF2B5EF4-FFF2-40B4-BE49-F238E27FC236}">
                <a16:creationId xmlns:a16="http://schemas.microsoft.com/office/drawing/2014/main" xmlns="" id="{FAE725AA-E831-A73D-4C7C-2FCD357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9">
            <a:extLst>
              <a:ext uri="{FF2B5EF4-FFF2-40B4-BE49-F238E27FC236}">
                <a16:creationId xmlns:a16="http://schemas.microsoft.com/office/drawing/2014/main" xmlns="" id="{0DACD0F8-83AA-4144-8FFE-B738A2B2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5188058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 smtClean="0">
                <a:solidFill>
                  <a:srgbClr val="575958"/>
                </a:solidFill>
              </a:rPr>
              <a:t>Case based discussions</a:t>
            </a:r>
            <a:endParaRPr lang="en-GB" altLang="en-US" sz="2000" b="1" dirty="0">
              <a:solidFill>
                <a:srgbClr val="575958"/>
              </a:solidFill>
            </a:endParaRPr>
          </a:p>
        </p:txBody>
      </p:sp>
      <p:pic>
        <p:nvPicPr>
          <p:cNvPr id="3077" name="Picture 10">
            <a:extLst>
              <a:ext uri="{FF2B5EF4-FFF2-40B4-BE49-F238E27FC236}">
                <a16:creationId xmlns:a16="http://schemas.microsoft.com/office/drawing/2014/main" xmlns="" id="{7293A9D5-F4AD-5CFA-C27D-9D91E3F6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7" y="2800324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1159C9F3-5EA2-57DE-8598-26CE29C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956" y="685800"/>
            <a:ext cx="4684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581FCF1F-CE34-6A28-706E-21921DB0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00" y="1554708"/>
            <a:ext cx="10390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/>
            <a:r>
              <a:rPr lang="en-GB" altLang="en-US" sz="2000" dirty="0">
                <a:solidFill>
                  <a:srgbClr val="575958"/>
                </a:solidFill>
              </a:rPr>
              <a:t>Teaching feedback link </a:t>
            </a:r>
            <a:r>
              <a:rPr lang="en-GB" altLang="en-US" sz="2000" dirty="0" smtClean="0">
                <a:solidFill>
                  <a:srgbClr val="575958"/>
                </a:solidFill>
              </a:rPr>
              <a:t>M9.4</a:t>
            </a:r>
            <a:endParaRPr lang="en-GB" altLang="en-US" sz="2400" dirty="0">
              <a:solidFill>
                <a:srgbClr val="57595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5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51100"/>
            <a:ext cx="1981200" cy="19558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400550" y="5072444"/>
          <a:ext cx="3390900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09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https://</a:t>
                      </a:r>
                      <a:r>
                        <a:rPr lang="en-US" sz="1100" u="none" strike="noStrike" dirty="0" err="1">
                          <a:effectLst/>
                        </a:rPr>
                        <a:t>s.surveyplanet.com</a:t>
                      </a:r>
                      <a:r>
                        <a:rPr lang="en-US" sz="1100" u="none" strike="noStrike" dirty="0">
                          <a:effectLst/>
                        </a:rPr>
                        <a:t>/9tzhfr2l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71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7316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7 month old baby presents with a duplicated right thumb. Both thumbs are </a:t>
            </a:r>
            <a:r>
              <a:rPr lang="en-US" dirty="0" err="1" smtClean="0"/>
              <a:t>hypoplastic</a:t>
            </a:r>
            <a:r>
              <a:rPr lang="en-US" dirty="0" smtClean="0"/>
              <a:t>, but the ulnar thumb is stronger on examination, but the radial thumb has a better nail.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do you proceed? 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544311" y="1827056"/>
            <a:ext cx="4053453" cy="3743483"/>
          </a:xfrm>
        </p:spPr>
      </p:pic>
    </p:spTree>
    <p:extLst>
      <p:ext uri="{BB962C8B-B14F-4D97-AF65-F5344CB8AC3E}">
        <p14:creationId xmlns:p14="http://schemas.microsoft.com/office/powerpoint/2010/main" val="426477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7316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imaging would you request?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would you look for on examination?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544311" y="1827056"/>
            <a:ext cx="4053453" cy="3743483"/>
          </a:xfrm>
        </p:spPr>
      </p:pic>
    </p:spTree>
    <p:extLst>
      <p:ext uri="{BB962C8B-B14F-4D97-AF65-F5344CB8AC3E}">
        <p14:creationId xmlns:p14="http://schemas.microsoft.com/office/powerpoint/2010/main" val="182621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63589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Which thumb would you choose to preserve? And why?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are your goals of surgery?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would you reconstruct the collateral ligaments?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the risk of growth arrest post-osteotomy?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01788" y="2166782"/>
            <a:ext cx="3769826" cy="3481545"/>
          </a:xfrm>
        </p:spPr>
      </p:pic>
    </p:spTree>
    <p:extLst>
      <p:ext uri="{BB962C8B-B14F-4D97-AF65-F5344CB8AC3E}">
        <p14:creationId xmlns:p14="http://schemas.microsoft.com/office/powerpoint/2010/main" val="122941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63589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01788" y="1984375"/>
            <a:ext cx="2933700" cy="2768600"/>
          </a:xfrm>
        </p:spPr>
      </p:pic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990599" y="1978025"/>
            <a:ext cx="7463589" cy="39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A 2 year old child presents with a small, non-functional extra digit attached to the left </a:t>
            </a:r>
            <a:r>
              <a:rPr lang="en-US" dirty="0" err="1" smtClean="0"/>
              <a:t>liddle</a:t>
            </a:r>
            <a:r>
              <a:rPr lang="en-US" dirty="0" smtClean="0"/>
              <a:t> finger. It appears to be pedunculated with no bony connection. Parents ask if the removal is purely cosmetic.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On examination, the digit has a narrow pedicle with a tiny nail, with no active flexion or extension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378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63589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01788" y="1984375"/>
            <a:ext cx="2933700" cy="2768600"/>
          </a:xfrm>
        </p:spPr>
      </p:pic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866272" y="1825624"/>
            <a:ext cx="7463589" cy="39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Is suture ligation appropriate here?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How would you handle the neurovascular bundle?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Are there any incidences that you would consider preserving the digit?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096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3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63589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866273" y="1825624"/>
            <a:ext cx="6584082" cy="39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A 6 month old baby presents with a duplicated ring finger that is fused to the ring and middle finger.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 smtClean="0"/>
              <a:t>Describe the X-ray findings.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26" y="1638300"/>
            <a:ext cx="3500154" cy="428670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3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3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463589" cy="398145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914400" y="1371850"/>
            <a:ext cx="6584082" cy="398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/>
              <a:t>How do you </a:t>
            </a:r>
            <a:r>
              <a:rPr lang="en-US" sz="2400" dirty="0" err="1" smtClean="0"/>
              <a:t>prioritise</a:t>
            </a:r>
            <a:r>
              <a:rPr lang="en-US" sz="2400" dirty="0" smtClean="0"/>
              <a:t> syndactyly release versus polydactyly reconstruction ?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/>
              <a:t>What do you do if both duplicated digits are functional?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/>
              <a:t>What techniques can you use to prevent postoperative scar contracture?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dirty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/>
              <a:t>What syndromes are associated with </a:t>
            </a:r>
            <a:r>
              <a:rPr lang="en-US" sz="2400" dirty="0" err="1" smtClean="0"/>
              <a:t>synpolydactyly</a:t>
            </a:r>
            <a:r>
              <a:rPr lang="en-US" sz="2400" dirty="0" smtClean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dirty="0" smtClean="0"/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26" y="1638300"/>
            <a:ext cx="3500154" cy="428670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57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xmlns="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xmlns="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xmlns="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xmlns="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14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279</Words>
  <Application>Microsoft Macintosh PowerPoint</Application>
  <PresentationFormat>Widescreen</PresentationFormat>
  <Paragraphs>60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59</cp:revision>
  <dcterms:modified xsi:type="dcterms:W3CDTF">2025-06-14T17:14:25Z</dcterms:modified>
  <cp:category/>
</cp:coreProperties>
</file>