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9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90" cy="82391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0">
              <a:buSzTx/>
              <a:buFontTx/>
              <a:buNone/>
              <a:defRPr b="1" sz="2400"/>
            </a:lvl2pPr>
            <a:lvl3pPr marL="0" indent="0">
              <a:buSzTx/>
              <a:buFontTx/>
              <a:buNone/>
              <a:defRPr b="1" sz="2400"/>
            </a:lvl3pPr>
            <a:lvl4pPr marL="0" indent="0">
              <a:buSzTx/>
              <a:buFontTx/>
              <a:buNone/>
              <a:defRPr b="1" sz="2400"/>
            </a:lvl4pPr>
            <a:lvl5pPr marL="0" indent="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81" y="6414762"/>
            <a:ext cx="258620" cy="24830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7"/>
          <p:cNvSpPr txBox="1"/>
          <p:nvPr/>
        </p:nvSpPr>
        <p:spPr>
          <a:xfrm>
            <a:off x="1030511" y="3016175"/>
            <a:ext cx="10405111" cy="3090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4000">
                <a:solidFill>
                  <a:srgbClr val="6D102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Global Hand Teaching Programme</a:t>
            </a:r>
            <a:endParaRPr sz="2800"/>
          </a:p>
          <a:p>
            <a:pPr>
              <a:defRPr b="1" sz="4000">
                <a:solidFill>
                  <a:srgbClr val="6D102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>
              <a:defRPr b="1" sz="4000">
                <a:solidFill>
                  <a:srgbClr val="6D102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>
              <a:defRPr b="1" sz="4000">
                <a:solidFill>
                  <a:srgbClr val="6D102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Syndactyly and 1st web release workshop</a:t>
            </a:r>
          </a:p>
        </p:txBody>
      </p:sp>
      <p:pic>
        <p:nvPicPr>
          <p:cNvPr id="9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2037" y="685800"/>
            <a:ext cx="2359026" cy="1568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75996" y="235763"/>
            <a:ext cx="3714025" cy="24685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3"/>
          <p:cNvSpPr txBox="1"/>
          <p:nvPr/>
        </p:nvSpPr>
        <p:spPr>
          <a:xfrm>
            <a:off x="960119" y="530226"/>
            <a:ext cx="8923975" cy="497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3200">
                <a:solidFill>
                  <a:srgbClr val="6D102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Equipment</a:t>
            </a:r>
          </a:p>
        </p:txBody>
      </p:sp>
      <p:sp>
        <p:nvSpPr>
          <p:cNvPr id="99" name="Straight Connector 7"/>
          <p:cNvSpPr/>
          <p:nvPr/>
        </p:nvSpPr>
        <p:spPr>
          <a:xfrm>
            <a:off x="993774" y="1376362"/>
            <a:ext cx="10352090" cy="1"/>
          </a:xfrm>
          <a:prstGeom prst="line">
            <a:avLst/>
          </a:prstGeom>
          <a:ln>
            <a:solidFill>
              <a:srgbClr val="6D102F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00" name="Straight Connector 8"/>
          <p:cNvSpPr/>
          <p:nvPr/>
        </p:nvSpPr>
        <p:spPr>
          <a:xfrm>
            <a:off x="993774" y="5884862"/>
            <a:ext cx="10352090" cy="1"/>
          </a:xfrm>
          <a:prstGeom prst="line">
            <a:avLst/>
          </a:prstGeom>
          <a:ln>
            <a:solidFill>
              <a:srgbClr val="6D102F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01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6121400"/>
            <a:ext cx="2517775" cy="474663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extBox 10"/>
          <p:cNvSpPr txBox="1"/>
          <p:nvPr/>
        </p:nvSpPr>
        <p:spPr>
          <a:xfrm>
            <a:off x="138290" y="1859707"/>
            <a:ext cx="6142666" cy="644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Gloves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Pens</a:t>
            </a:r>
          </a:p>
        </p:txBody>
      </p:sp>
      <p:sp>
        <p:nvSpPr>
          <p:cNvPr id="103" name="TextBox 11"/>
          <p:cNvSpPr txBox="1"/>
          <p:nvPr/>
        </p:nvSpPr>
        <p:spPr>
          <a:xfrm>
            <a:off x="9616757" y="6110287"/>
            <a:ext cx="1683389" cy="340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2000">
                <a:solidFill>
                  <a:srgbClr val="6D102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bssh.ac.uk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3"/>
          <p:cNvSpPr txBox="1"/>
          <p:nvPr/>
        </p:nvSpPr>
        <p:spPr>
          <a:xfrm>
            <a:off x="960119" y="530226"/>
            <a:ext cx="8923975" cy="497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3200">
                <a:solidFill>
                  <a:srgbClr val="6D102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Case 1</a:t>
            </a:r>
          </a:p>
        </p:txBody>
      </p:sp>
      <p:sp>
        <p:nvSpPr>
          <p:cNvPr id="106" name="Straight Connector 7"/>
          <p:cNvSpPr/>
          <p:nvPr/>
        </p:nvSpPr>
        <p:spPr>
          <a:xfrm>
            <a:off x="993774" y="1376362"/>
            <a:ext cx="10352090" cy="1"/>
          </a:xfrm>
          <a:prstGeom prst="line">
            <a:avLst/>
          </a:prstGeom>
          <a:ln>
            <a:solidFill>
              <a:srgbClr val="6D102F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07" name="Straight Connector 8"/>
          <p:cNvSpPr/>
          <p:nvPr/>
        </p:nvSpPr>
        <p:spPr>
          <a:xfrm>
            <a:off x="993774" y="5884862"/>
            <a:ext cx="10352090" cy="1"/>
          </a:xfrm>
          <a:prstGeom prst="line">
            <a:avLst/>
          </a:prstGeom>
          <a:ln>
            <a:solidFill>
              <a:srgbClr val="6D102F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08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6121400"/>
            <a:ext cx="2517775" cy="474663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TextBox 10"/>
          <p:cNvSpPr txBox="1"/>
          <p:nvPr/>
        </p:nvSpPr>
        <p:spPr>
          <a:xfrm>
            <a:off x="138290" y="1859707"/>
            <a:ext cx="6142666" cy="949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Use a glove and draw on a colleague this classic syndactyly release </a:t>
            </a:r>
          </a:p>
        </p:txBody>
      </p:sp>
      <p:sp>
        <p:nvSpPr>
          <p:cNvPr id="110" name="TextBox 11"/>
          <p:cNvSpPr txBox="1"/>
          <p:nvPr/>
        </p:nvSpPr>
        <p:spPr>
          <a:xfrm>
            <a:off x="9616757" y="6110287"/>
            <a:ext cx="1683389" cy="340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2000">
                <a:solidFill>
                  <a:srgbClr val="6D102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bssh.ac.uk</a:t>
            </a:r>
          </a:p>
        </p:txBody>
      </p:sp>
      <p:sp>
        <p:nvSpPr>
          <p:cNvPr id="111" name="Tripodi, M.L., Bosio, S.T. (2024). Syndactyly. In: Slullitel, P., Rossi, L., Camino-Willhuber, G. (eds) Orthopaedics and Trauma. Springer, Cham. https://doi.org/10.1007/978-3-031-30518-4_68"/>
          <p:cNvSpPr txBox="1"/>
          <p:nvPr/>
        </p:nvSpPr>
        <p:spPr>
          <a:xfrm>
            <a:off x="6707396" y="5187481"/>
            <a:ext cx="5112435" cy="952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spcBef>
                <a:spcPts val="1600"/>
              </a:spcBef>
              <a:defRPr sz="120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Tripodi, M.L., Bosio, S.T. (2024). Syndactyly. In: Slullitel, P., Rossi, L., Camino-Willhuber, G. (eds) Orthopaedics and Trauma. Springer, Cham. https://doi.org/10.1007/978-3-031-30518-4_68</a:t>
            </a:r>
          </a:p>
        </p:txBody>
      </p:sp>
      <p:pic>
        <p:nvPicPr>
          <p:cNvPr id="112" name="Screenshot 2025-06-19 at 16.13.09.png" descr="Screenshot 2025-06-19 at 16.13.0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67204" y="10902"/>
            <a:ext cx="5626101" cy="4724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3"/>
          <p:cNvSpPr txBox="1"/>
          <p:nvPr/>
        </p:nvSpPr>
        <p:spPr>
          <a:xfrm>
            <a:off x="960119" y="530226"/>
            <a:ext cx="8923975" cy="497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3200">
                <a:solidFill>
                  <a:srgbClr val="6D102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Case 2</a:t>
            </a:r>
          </a:p>
        </p:txBody>
      </p:sp>
      <p:sp>
        <p:nvSpPr>
          <p:cNvPr id="115" name="Straight Connector 7"/>
          <p:cNvSpPr/>
          <p:nvPr/>
        </p:nvSpPr>
        <p:spPr>
          <a:xfrm>
            <a:off x="993774" y="1376362"/>
            <a:ext cx="10352090" cy="1"/>
          </a:xfrm>
          <a:prstGeom prst="line">
            <a:avLst/>
          </a:prstGeom>
          <a:ln>
            <a:solidFill>
              <a:srgbClr val="6D102F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6" name="Straight Connector 8"/>
          <p:cNvSpPr/>
          <p:nvPr/>
        </p:nvSpPr>
        <p:spPr>
          <a:xfrm>
            <a:off x="993774" y="5884862"/>
            <a:ext cx="10352090" cy="1"/>
          </a:xfrm>
          <a:prstGeom prst="line">
            <a:avLst/>
          </a:prstGeom>
          <a:ln>
            <a:solidFill>
              <a:srgbClr val="6D102F"/>
            </a:solidFill>
            <a:miter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17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6121400"/>
            <a:ext cx="2517775" cy="474663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TextBox 10"/>
          <p:cNvSpPr txBox="1"/>
          <p:nvPr/>
        </p:nvSpPr>
        <p:spPr>
          <a:xfrm>
            <a:off x="138290" y="1859707"/>
            <a:ext cx="6142666" cy="644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Using a fresh glove draw some approaches to 1st web release</a:t>
            </a:r>
          </a:p>
        </p:txBody>
      </p:sp>
      <p:sp>
        <p:nvSpPr>
          <p:cNvPr id="119" name="TextBox 11"/>
          <p:cNvSpPr txBox="1"/>
          <p:nvPr/>
        </p:nvSpPr>
        <p:spPr>
          <a:xfrm>
            <a:off x="9616757" y="6110287"/>
            <a:ext cx="1683389" cy="340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2000">
                <a:solidFill>
                  <a:srgbClr val="6D102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bssh.ac.uk</a:t>
            </a:r>
          </a:p>
        </p:txBody>
      </p:sp>
      <p:pic>
        <p:nvPicPr>
          <p:cNvPr id="120" name="Screenshot 2025-06-19 at 16.16.33.png" descr="Screenshot 2025-06-19 at 16.16.3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66300" y="1085034"/>
            <a:ext cx="5105401" cy="3784601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Hirase, Y. (2017). Reconstruction of First Web Space Area. In: Practical Techniques in Flap Surgery. Springer, Tokyo. https://doi.org/10.1007/978-4-431-56045-6_6"/>
          <p:cNvSpPr txBox="1"/>
          <p:nvPr/>
        </p:nvSpPr>
        <p:spPr>
          <a:xfrm>
            <a:off x="6362783" y="5013865"/>
            <a:ext cx="5112435" cy="620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spcBef>
                <a:spcPts val="1600"/>
              </a:spcBef>
              <a:defRPr sz="120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Hirase, Y. (2017). Reconstruction of First Web Space Area. In: Practical Techniques in Flap Surgery. Springer, Tokyo. https://doi.org/10.1007/978-4-431-56045-6_6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2037" y="685800"/>
            <a:ext cx="2359026" cy="1568450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4"/>
          <p:cNvSpPr txBox="1"/>
          <p:nvPr/>
        </p:nvSpPr>
        <p:spPr>
          <a:xfrm>
            <a:off x="1107756" y="3165475"/>
            <a:ext cx="7676200" cy="644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000">
                <a:solidFill>
                  <a:srgbClr val="6D102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For further information please </a:t>
            </a:r>
            <a:endParaRPr sz="2800"/>
          </a:p>
          <a:p>
            <a:pPr>
              <a:defRPr b="1" sz="2000">
                <a:solidFill>
                  <a:srgbClr val="6D102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get in touch via the channels below:</a:t>
            </a:r>
          </a:p>
        </p:txBody>
      </p:sp>
      <p:pic>
        <p:nvPicPr>
          <p:cNvPr id="125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rcRect l="0" t="31161" r="0" b="0"/>
          <a:stretch>
            <a:fillRect/>
          </a:stretch>
        </p:blipFill>
        <p:spPr>
          <a:xfrm>
            <a:off x="757237" y="4784725"/>
            <a:ext cx="8848726" cy="1803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