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3"/>
  </p:notesMasterIdLst>
  <p:sldIdLst>
    <p:sldId id="256" r:id="rId2"/>
    <p:sldId id="327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32" r:id="rId11"/>
    <p:sldId id="333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8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5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Leprous radial neuritis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Leprous radial neuritis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Leprous radial neuritis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0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8.6 Combined nerve palsy and leprosy</a:t>
            </a:r>
            <a:endParaRPr lang="en-GB" altLang="en-US" sz="4000" b="1" dirty="0" smtClean="0">
              <a:solidFill>
                <a:srgbClr val="6D102F"/>
              </a:solidFill>
            </a:endParaRP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1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M8.6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0" y="2451100"/>
            <a:ext cx="1993900" cy="1955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00550" y="4703157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/ytl2bg5c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2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A 45 year old man from a leprosy-endemic region presents with bilateral claw hands, which have been worsening over the past two years. He also reports painless ulcers on his fingertips. There is no history of traum</a:t>
            </a:r>
            <a:r>
              <a:rPr lang="en-US" dirty="0" smtClean="0"/>
              <a:t>a, but occasional episodes of fever.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17498" y="1579902"/>
            <a:ext cx="3028365" cy="4043023"/>
          </a:xfrm>
        </p:spPr>
      </p:pic>
    </p:spTree>
    <p:extLst>
      <p:ext uri="{BB962C8B-B14F-4D97-AF65-F5344CB8AC3E}">
        <p14:creationId xmlns:p14="http://schemas.microsoft.com/office/powerpoint/2010/main" val="386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508919"/>
            <a:ext cx="8061158" cy="4114006"/>
          </a:xfrm>
        </p:spPr>
        <p:txBody>
          <a:bodyPr/>
          <a:lstStyle/>
          <a:p>
            <a:r>
              <a:rPr lang="en-US" sz="2400" dirty="0" smtClean="0"/>
              <a:t>On examination, he has weak thumb opposition, absent FPL function.</a:t>
            </a:r>
          </a:p>
          <a:p>
            <a:endParaRPr lang="en-US" sz="2400" dirty="0"/>
          </a:p>
          <a:p>
            <a:r>
              <a:rPr lang="en-US" sz="2400" dirty="0" smtClean="0"/>
              <a:t>He has positive </a:t>
            </a:r>
            <a:r>
              <a:rPr lang="en-US" sz="2400" dirty="0" err="1" smtClean="0"/>
              <a:t>Froment’s</a:t>
            </a:r>
            <a:r>
              <a:rPr lang="en-US" sz="2400" dirty="0" smtClean="0"/>
              <a:t> sign, </a:t>
            </a:r>
            <a:r>
              <a:rPr lang="en-US" sz="2400" dirty="0" err="1" smtClean="0"/>
              <a:t>Wartenberg’s</a:t>
            </a:r>
            <a:r>
              <a:rPr lang="en-US" sz="2400" dirty="0" smtClean="0"/>
              <a:t> signs and severe clawing.</a:t>
            </a:r>
          </a:p>
          <a:p>
            <a:endParaRPr lang="en-US" sz="2400" dirty="0"/>
          </a:p>
          <a:p>
            <a:r>
              <a:rPr lang="en-US" sz="2400" dirty="0" smtClean="0"/>
              <a:t>There is glove-and-stocking </a:t>
            </a:r>
            <a:r>
              <a:rPr lang="en-US" sz="2400" dirty="0" err="1" smtClean="0"/>
              <a:t>anaesthesia</a:t>
            </a:r>
            <a:r>
              <a:rPr lang="en-US" sz="2400" dirty="0" smtClean="0"/>
              <a:t>, and thickened ulnar and median nerves felt on palpation.</a:t>
            </a:r>
          </a:p>
          <a:p>
            <a:endParaRPr lang="en-US" sz="2400" dirty="0"/>
          </a:p>
          <a:p>
            <a:r>
              <a:rPr lang="en-US" sz="2400" dirty="0" smtClean="0"/>
              <a:t>He also has some </a:t>
            </a:r>
            <a:r>
              <a:rPr lang="en-US" sz="2400" dirty="0" err="1" smtClean="0"/>
              <a:t>hypopigmented</a:t>
            </a:r>
            <a:r>
              <a:rPr lang="en-US" sz="2400" dirty="0" smtClean="0"/>
              <a:t> skin patches with hair loss</a:t>
            </a:r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17498" y="1579902"/>
            <a:ext cx="3028365" cy="4043023"/>
          </a:xfrm>
        </p:spPr>
      </p:pic>
    </p:spTree>
    <p:extLst>
      <p:ext uri="{BB962C8B-B14F-4D97-AF65-F5344CB8AC3E}">
        <p14:creationId xmlns:p14="http://schemas.microsoft.com/office/powerpoint/2010/main" val="185419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508919"/>
            <a:ext cx="8061158" cy="4114006"/>
          </a:xfrm>
        </p:spPr>
        <p:txBody>
          <a:bodyPr/>
          <a:lstStyle/>
          <a:p>
            <a:r>
              <a:rPr lang="en-US" dirty="0" smtClean="0"/>
              <a:t>What investigations would you perform?</a:t>
            </a:r>
          </a:p>
          <a:p>
            <a:endParaRPr lang="en-US" dirty="0"/>
          </a:p>
          <a:p>
            <a:r>
              <a:rPr lang="en-US" dirty="0" smtClean="0"/>
              <a:t>Why is this more likely to be leprosy than an entrapment neuropathy?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drugs would you consider starting the patient on?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17498" y="1579902"/>
            <a:ext cx="3028365" cy="4043023"/>
          </a:xfrm>
        </p:spPr>
      </p:pic>
    </p:spTree>
    <p:extLst>
      <p:ext uri="{BB962C8B-B14F-4D97-AF65-F5344CB8AC3E}">
        <p14:creationId xmlns:p14="http://schemas.microsoft.com/office/powerpoint/2010/main" val="9402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1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508919"/>
            <a:ext cx="7026442" cy="4114006"/>
          </a:xfrm>
        </p:spPr>
        <p:txBody>
          <a:bodyPr/>
          <a:lstStyle/>
          <a:p>
            <a:r>
              <a:rPr lang="en-US" dirty="0" smtClean="0"/>
              <a:t>Why would you not perform surgery immediately?</a:t>
            </a:r>
          </a:p>
          <a:p>
            <a:endParaRPr lang="en-US" dirty="0"/>
          </a:p>
          <a:p>
            <a:r>
              <a:rPr lang="en-US" dirty="0" smtClean="0"/>
              <a:t>Which tendon transfers should you </a:t>
            </a:r>
            <a:r>
              <a:rPr lang="en-US" dirty="0" err="1" smtClean="0"/>
              <a:t>prioritis</a:t>
            </a:r>
            <a:r>
              <a:rPr lang="en-US" dirty="0" err="1" smtClean="0"/>
              <a:t>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medication can you use to reduce the risk of postoperative neuritis?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17498" y="1579902"/>
            <a:ext cx="3028365" cy="4043023"/>
          </a:xfrm>
        </p:spPr>
      </p:pic>
    </p:spTree>
    <p:extLst>
      <p:ext uri="{BB962C8B-B14F-4D97-AF65-F5344CB8AC3E}">
        <p14:creationId xmlns:p14="http://schemas.microsoft.com/office/powerpoint/2010/main" val="145451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1580" y="1455342"/>
            <a:ext cx="7724274" cy="4114006"/>
          </a:xfrm>
        </p:spPr>
        <p:txBody>
          <a:bodyPr/>
          <a:lstStyle/>
          <a:p>
            <a:r>
              <a:rPr lang="en-US" dirty="0" smtClean="0"/>
              <a:t>A 30 year old </a:t>
            </a:r>
            <a:r>
              <a:rPr lang="en-US" dirty="0" err="1" smtClean="0"/>
              <a:t>labourer</a:t>
            </a:r>
            <a:r>
              <a:rPr lang="en-US" dirty="0" smtClean="0"/>
              <a:t> presents with wrist drop and numbness to the dorsum of the hand . This was previously treated as Saturday night palsy for four months with no improvement. He has a history of erythema </a:t>
            </a:r>
            <a:r>
              <a:rPr lang="en-US" dirty="0" err="1" smtClean="0"/>
              <a:t>nodosum</a:t>
            </a:r>
            <a:r>
              <a:rPr lang="en-US" dirty="0" smtClean="0"/>
              <a:t> </a:t>
            </a:r>
            <a:r>
              <a:rPr lang="en-US" dirty="0" err="1" smtClean="0"/>
              <a:t>leprosum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On examination, he has no wrist nor finger extension, and a weakened </a:t>
            </a:r>
            <a:r>
              <a:rPr lang="en-US" dirty="0" err="1" smtClean="0"/>
              <a:t>brachioradialis</a:t>
            </a:r>
            <a:r>
              <a:rPr lang="en-US" dirty="0" smtClean="0"/>
              <a:t>. There is loss of sensation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rthe</a:t>
            </a:r>
            <a:r>
              <a:rPr lang="en-US" dirty="0" smtClean="0"/>
              <a:t> first dorsal </a:t>
            </a:r>
            <a:r>
              <a:rPr lang="en-US" dirty="0" err="1" smtClean="0"/>
              <a:t>webspace</a:t>
            </a:r>
            <a:r>
              <a:rPr lang="en-US" dirty="0" smtClean="0"/>
              <a:t>. On palpation, there is a thickened radial nerve at the spiral groove. 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25854" y="1533525"/>
            <a:ext cx="3063796" cy="4351338"/>
          </a:xfrm>
        </p:spPr>
      </p:pic>
    </p:spTree>
    <p:extLst>
      <p:ext uri="{BB962C8B-B14F-4D97-AF65-F5344CB8AC3E}">
        <p14:creationId xmlns:p14="http://schemas.microsoft.com/office/powerpoint/2010/main" val="64666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1580" y="1455342"/>
            <a:ext cx="7724274" cy="4114006"/>
          </a:xfrm>
        </p:spPr>
        <p:txBody>
          <a:bodyPr/>
          <a:lstStyle/>
          <a:p>
            <a:r>
              <a:rPr lang="en-US" dirty="0" smtClean="0"/>
              <a:t>What is the diagnosis here?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25854" y="1533525"/>
            <a:ext cx="3063796" cy="4351338"/>
          </a:xfrm>
        </p:spPr>
      </p:pic>
    </p:spTree>
    <p:extLst>
      <p:ext uri="{BB962C8B-B14F-4D97-AF65-F5344CB8AC3E}">
        <p14:creationId xmlns:p14="http://schemas.microsoft.com/office/powerpoint/2010/main" val="5992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1580" y="1455342"/>
            <a:ext cx="7724274" cy="4114006"/>
          </a:xfrm>
        </p:spPr>
        <p:txBody>
          <a:bodyPr/>
          <a:lstStyle/>
          <a:p>
            <a:r>
              <a:rPr lang="en-US" dirty="0" smtClean="0"/>
              <a:t>Why is this not a traumatic palsy?</a:t>
            </a:r>
          </a:p>
          <a:p>
            <a:endParaRPr lang="en-US" dirty="0"/>
          </a:p>
          <a:p>
            <a:r>
              <a:rPr lang="en-US" dirty="0" smtClean="0"/>
              <a:t>What is the role of steroids in this?</a:t>
            </a:r>
          </a:p>
          <a:p>
            <a:endParaRPr lang="en-US" dirty="0"/>
          </a:p>
          <a:p>
            <a:r>
              <a:rPr lang="en-US" dirty="0" smtClean="0"/>
              <a:t>Which tendon transfers may be useful for chronic palsy?</a:t>
            </a:r>
          </a:p>
          <a:p>
            <a:endParaRPr lang="en-US" dirty="0"/>
          </a:p>
          <a:p>
            <a:r>
              <a:rPr lang="en-US" dirty="0" smtClean="0"/>
              <a:t>How do you monitor for reaction recurrence?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25854" y="1533525"/>
            <a:ext cx="3063796" cy="4351338"/>
          </a:xfrm>
        </p:spPr>
      </p:pic>
    </p:spTree>
    <p:extLst>
      <p:ext uri="{BB962C8B-B14F-4D97-AF65-F5344CB8AC3E}">
        <p14:creationId xmlns:p14="http://schemas.microsoft.com/office/powerpoint/2010/main" val="41796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1580" y="1455342"/>
            <a:ext cx="7724274" cy="4114006"/>
          </a:xfrm>
        </p:spPr>
        <p:txBody>
          <a:bodyPr/>
          <a:lstStyle/>
          <a:p>
            <a:r>
              <a:rPr lang="en-US" dirty="0" smtClean="0"/>
              <a:t>What are the signs of leprous neuropathy?</a:t>
            </a:r>
          </a:p>
          <a:p>
            <a:endParaRPr lang="en-US" dirty="0"/>
          </a:p>
          <a:p>
            <a:r>
              <a:rPr lang="en-US" dirty="0" smtClean="0"/>
              <a:t>Why should you avoid surgery during </a:t>
            </a:r>
            <a:r>
              <a:rPr lang="en-US" smtClean="0"/>
              <a:t>reaction flare-ups?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Discuss the role of infectious diseases and occupational therapy and the rehabilitation challenges that could be faced.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25854" y="1533525"/>
            <a:ext cx="3063796" cy="4351338"/>
          </a:xfrm>
        </p:spPr>
      </p:pic>
    </p:spTree>
    <p:extLst>
      <p:ext uri="{BB962C8B-B14F-4D97-AF65-F5344CB8AC3E}">
        <p14:creationId xmlns:p14="http://schemas.microsoft.com/office/powerpoint/2010/main" val="205773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369</Words>
  <Application>Microsoft Macintosh PowerPoint</Application>
  <PresentationFormat>Widescreen</PresentationFormat>
  <Paragraphs>59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60</cp:revision>
  <dcterms:modified xsi:type="dcterms:W3CDTF">2025-06-14T16:42:44Z</dcterms:modified>
  <cp:category/>
</cp:coreProperties>
</file>