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0B49A-405B-8249-B0BF-ECAA872B7126}" v="13" dt="2022-12-20T12:32:16.522"/>
    <p1510:client id="{95348597-ECDB-4916-BF2D-CDE5C70EFC8D}" v="29" dt="2023-01-24T11:08:09.5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4"/>
    <p:restoredTop sz="94640"/>
  </p:normalViewPr>
  <p:slideViewPr>
    <p:cSldViewPr snapToGrid="0" snapToObjects="1">
      <p:cViewPr>
        <p:scale>
          <a:sx n="60" d="100"/>
          <a:sy n="60" d="100"/>
        </p:scale>
        <p:origin x="144" y="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8" Type="http://schemas.microsoft.com/office/2016/11/relationships/changesInfo" Target="changesInfos/changesInfo1.xml"/><Relationship Id="rId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Owers" userId="Fc+/NK/9VZUk/SSgN9eR4qEzyu+nvozqxyIA2u2MsrM=" providerId="None" clId="Web-{95348597-ECDB-4916-BF2D-CDE5C70EFC8D}"/>
    <pc:docChg chg="modSld">
      <pc:chgData name="Kate Owers" userId="Fc+/NK/9VZUk/SSgN9eR4qEzyu+nvozqxyIA2u2MsrM=" providerId="None" clId="Web-{95348597-ECDB-4916-BF2D-CDE5C70EFC8D}" dt="2023-01-24T11:08:07.081" v="17" actId="20577"/>
      <pc:docMkLst>
        <pc:docMk/>
      </pc:docMkLst>
      <pc:sldChg chg="modSp">
        <pc:chgData name="Kate Owers" userId="Fc+/NK/9VZUk/SSgN9eR4qEzyu+nvozqxyIA2u2MsrM=" providerId="None" clId="Web-{95348597-ECDB-4916-BF2D-CDE5C70EFC8D}" dt="2023-01-24T11:08:07.081" v="17" actId="20577"/>
        <pc:sldMkLst>
          <pc:docMk/>
          <pc:sldMk cId="0" sldId="256"/>
        </pc:sldMkLst>
        <pc:spChg chg="mod">
          <ac:chgData name="Kate Owers" userId="Fc+/NK/9VZUk/SSgN9eR4qEzyu+nvozqxyIA2u2MsrM=" providerId="None" clId="Web-{95348597-ECDB-4916-BF2D-CDE5C70EFC8D}" dt="2023-01-24T11:08:07.081" v="17" actId="20577"/>
          <ac:spMkLst>
            <pc:docMk/>
            <pc:sldMk cId="0" sldId="256"/>
            <ac:spMk id="3076" creationId="{0DACD0F8-83AA-4144-8FFE-B738A2B2AC8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=""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=""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951757825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=""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1379" y="1116082"/>
            <a:ext cx="67385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</a:t>
            </a:r>
            <a:r>
              <a:rPr lang="en-GB" altLang="en-US" sz="4000" b="1" dirty="0" smtClean="0">
                <a:solidFill>
                  <a:srgbClr val="6D102F"/>
                </a:solidFill>
              </a:rPr>
              <a:t>8.6 Combined nerve palsies and leprosy</a:t>
            </a:r>
            <a:endParaRPr lang="en-GB" altLang="en-US" sz="4000" b="1" dirty="0">
              <a:solidFill>
                <a:srgbClr val="6D102F"/>
              </a:solidFill>
            </a:endParaRPr>
          </a:p>
        </p:txBody>
      </p:sp>
      <p:pic>
        <p:nvPicPr>
          <p:cNvPr id="3075" name="Picture 8">
            <a:extLst>
              <a:ext uri="{FF2B5EF4-FFF2-40B4-BE49-F238E27FC236}">
                <a16:creationId xmlns=""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=""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254250"/>
            <a:ext cx="100679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sz="2000" b="1" dirty="0" smtClean="0">
                <a:solidFill>
                  <a:srgbClr val="575958"/>
                </a:solidFill>
                <a:latin typeface="Calibri"/>
                <a:cs typeface="Calibri"/>
              </a:rPr>
              <a:t>Objectives:</a:t>
            </a:r>
          </a:p>
          <a:p>
            <a:pPr eaLnBrk="1" hangingPunct="1"/>
            <a:endParaRPr lang="en-GB" sz="2000" b="1" dirty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 eaLnBrk="1" hangingPunct="1">
              <a:buAutoNum type="arabicPeriod"/>
            </a:pPr>
            <a:r>
              <a:rPr lang="en-GB" sz="2000" dirty="0" smtClean="0">
                <a:latin typeface="Calibri"/>
                <a:cs typeface="Calibri"/>
              </a:rPr>
              <a:t>Describe the anatomical and functional implications of combined median, ulnar and/or radial nerve palsies, including deformity patterns and muscle imbalance</a:t>
            </a:r>
          </a:p>
          <a:p>
            <a:pPr marL="457200" indent="-457200" eaLnBrk="1" hangingPunct="1">
              <a:buAutoNum type="arabicPeriod"/>
            </a:pPr>
            <a:r>
              <a:rPr lang="en-GB" sz="2000" dirty="0" smtClean="0">
                <a:latin typeface="Calibri"/>
                <a:cs typeface="Calibri"/>
              </a:rPr>
              <a:t>Explain the pathophysiology and nerve involvement in leprosy and how it affects upper limb function </a:t>
            </a:r>
          </a:p>
          <a:p>
            <a:pPr marL="457200" indent="-457200" eaLnBrk="1" hangingPunct="1">
              <a:buAutoNum type="arabicPeriod"/>
            </a:pPr>
            <a:r>
              <a:rPr lang="en-GB" sz="2000" dirty="0" smtClean="0">
                <a:latin typeface="Calibri"/>
                <a:cs typeface="Calibri"/>
              </a:rPr>
              <a:t>Perform a comprehensive examination to assess for signs of multiple nerve involvement and to differentiate between leprosy-related neuropathy from traumatic or compressive aetiologies</a:t>
            </a:r>
          </a:p>
          <a:p>
            <a:pPr marL="457200" indent="-457200" eaLnBrk="1" hangingPunct="1">
              <a:buAutoNum type="arabicPeriod"/>
            </a:pPr>
            <a:r>
              <a:rPr lang="en-GB" sz="2000" dirty="0" smtClean="0">
                <a:latin typeface="Calibri"/>
                <a:cs typeface="Calibri"/>
              </a:rPr>
              <a:t>Understand signs of early and late presentations of nerve involvement in leprosy </a:t>
            </a:r>
          </a:p>
          <a:p>
            <a:pPr marL="457200" indent="-457200" eaLnBrk="1" hangingPunct="1">
              <a:buAutoNum type="arabicPeriod"/>
            </a:pPr>
            <a:r>
              <a:rPr lang="en-GB" sz="2000" dirty="0" smtClean="0">
                <a:latin typeface="Calibri"/>
                <a:cs typeface="Calibri"/>
              </a:rPr>
              <a:t>Understand the need for an integrated treatment plan including anti-leprosy chemotherapy, steroids, reconstructive options and hand therapy </a:t>
            </a:r>
          </a:p>
          <a:p>
            <a:pPr marL="457200" indent="-457200" eaLnBrk="1" hangingPunct="1">
              <a:buAutoNum type="arabicPeriod"/>
            </a:pPr>
            <a:r>
              <a:rPr lang="en-GB" sz="2000" dirty="0" smtClean="0">
                <a:latin typeface="Calibri"/>
                <a:cs typeface="Calibri"/>
              </a:rPr>
              <a:t>Demonstrate understanding of multidisciplinary work in functional recovery in patients with combined nerve palsies</a:t>
            </a:r>
            <a:endParaRPr lang="en-GB" sz="2000" dirty="0" smtClean="0"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en-GB" sz="2000" dirty="0" smtClean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en-GB" sz="2000" dirty="0" smtClean="0">
              <a:solidFill>
                <a:srgbClr val="575958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114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 Light</vt:lpstr>
      <vt:lpstr>Arial</vt:lpstr>
      <vt:lpstr>Calibri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Microsoft Office User</cp:lastModifiedBy>
  <cp:revision>30</cp:revision>
  <dcterms:modified xsi:type="dcterms:W3CDTF">2025-06-14T15:08:17Z</dcterms:modified>
  <cp:category/>
</cp:coreProperties>
</file>