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13"/>
  </p:notesMasterIdLst>
  <p:sldIdLst>
    <p:sldId id="256" r:id="rId2"/>
    <p:sldId id="298" r:id="rId3"/>
    <p:sldId id="314" r:id="rId4"/>
    <p:sldId id="315" r:id="rId5"/>
    <p:sldId id="316" r:id="rId6"/>
    <p:sldId id="317" r:id="rId7"/>
    <p:sldId id="318" r:id="rId8"/>
    <p:sldId id="319" r:id="rId9"/>
    <p:sldId id="320" r:id="rId10"/>
    <p:sldId id="258" r:id="rId11"/>
    <p:sldId id="313" r:id="rId1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43970B-FFDC-CA43-B661-64002C3AA3AF}" v="126" dt="2022-12-20T12:21:37.7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06"/>
    <p:restoredTop sz="68800" autoAdjust="0"/>
  </p:normalViewPr>
  <p:slideViewPr>
    <p:cSldViewPr snapToGrid="0" snapToObjects="1">
      <p:cViewPr varScale="1">
        <p:scale>
          <a:sx n="54" d="100"/>
          <a:sy n="54" d="100"/>
        </p:scale>
        <p:origin x="224" y="5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22"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hape 3">
            <a:extLst>
              <a:ext uri="{FF2B5EF4-FFF2-40B4-BE49-F238E27FC236}">
                <a16:creationId xmlns:a16="http://schemas.microsoft.com/office/drawing/2014/main" xmlns="" id="{D41C71F3-00B0-4D50-CF2E-D5D5220D375A}"/>
              </a:ext>
            </a:extLst>
          </p:cNvPr>
          <p:cNvSpPr>
            <a:spLocks noGrp="1" noRot="1" noChangeAspect="1"/>
          </p:cNvSpPr>
          <p:nvPr>
            <p:ph type="sldImg" idx="2"/>
          </p:nvPr>
        </p:nvSpPr>
        <p:spPr bwMode="auto">
          <a:xfrm>
            <a:off x="1143000" y="685800"/>
            <a:ext cx="4572000" cy="342900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 name="Shape 4">
            <a:extLst>
              <a:ext uri="{FF2B5EF4-FFF2-40B4-BE49-F238E27FC236}">
                <a16:creationId xmlns:a16="http://schemas.microsoft.com/office/drawing/2014/main" xmlns="" id="{AAA5FAC7-FE37-D255-8A56-1A9A668434FA}"/>
              </a:ext>
            </a:extLst>
          </p:cNvPr>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pPr lvl="0"/>
            <a:endParaRPr noProof="0"/>
          </a:p>
        </p:txBody>
      </p:sp>
    </p:spTree>
    <p:extLst>
      <p:ext uri="{BB962C8B-B14F-4D97-AF65-F5344CB8AC3E}">
        <p14:creationId xmlns:p14="http://schemas.microsoft.com/office/powerpoint/2010/main" val="1479323396"/>
      </p:ext>
    </p:extLst>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4254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3306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8665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2928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0135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7709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9590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7459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1845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508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F30B5E0C-15C9-9BF8-82B6-51375E913D45}"/>
              </a:ext>
            </a:extLst>
          </p:cNvPr>
          <p:cNvSpPr>
            <a:spLocks noGrp="1"/>
          </p:cNvSpPr>
          <p:nvPr>
            <p:ph type="dt" sz="half" idx="10"/>
          </p:nvPr>
        </p:nvSpPr>
        <p:spPr/>
        <p:txBody>
          <a:bodyPr/>
          <a:lstStyle>
            <a:lvl1pPr>
              <a:defRPr/>
            </a:lvl1pPr>
          </a:lstStyle>
          <a:p>
            <a:pPr>
              <a:defRPr/>
            </a:pPr>
            <a:fld id="{BAD07D94-8181-FA47-8815-A4E2FD121091}" type="datetimeFigureOut">
              <a:rPr lang="en-GB"/>
              <a:pPr>
                <a:defRPr/>
              </a:pPr>
              <a:t>14/06/2025</a:t>
            </a:fld>
            <a:endParaRPr lang="en-GB"/>
          </a:p>
        </p:txBody>
      </p:sp>
      <p:sp>
        <p:nvSpPr>
          <p:cNvPr id="5" name="Footer Placeholder 4">
            <a:extLst>
              <a:ext uri="{FF2B5EF4-FFF2-40B4-BE49-F238E27FC236}">
                <a16:creationId xmlns:a16="http://schemas.microsoft.com/office/drawing/2014/main" xmlns="" id="{9A1A2DF8-BEA4-7056-C799-488413E1FCB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76BAD4A5-8ADE-7628-47DA-410EBB90C354}"/>
              </a:ext>
            </a:extLst>
          </p:cNvPr>
          <p:cNvSpPr>
            <a:spLocks noGrp="1"/>
          </p:cNvSpPr>
          <p:nvPr>
            <p:ph type="sldNum" sz="quarter" idx="12"/>
          </p:nvPr>
        </p:nvSpPr>
        <p:spPr/>
        <p:txBody>
          <a:bodyPr/>
          <a:lstStyle>
            <a:lvl1pPr>
              <a:defRPr/>
            </a:lvl1pPr>
          </a:lstStyle>
          <a:p>
            <a:fld id="{6866E288-E55D-D743-B473-F1B7F0FEBEF4}" type="slidenum">
              <a:rPr lang="en-GB" altLang="en-US"/>
              <a:pPr/>
              <a:t>‹#›</a:t>
            </a:fld>
            <a:endParaRPr lang="en-GB" altLang="en-US"/>
          </a:p>
        </p:txBody>
      </p:sp>
    </p:spTree>
    <p:extLst>
      <p:ext uri="{BB962C8B-B14F-4D97-AF65-F5344CB8AC3E}">
        <p14:creationId xmlns:p14="http://schemas.microsoft.com/office/powerpoint/2010/main" val="2704094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00C4FD1-B964-3D34-6D3D-C3DE49CE4958}"/>
              </a:ext>
            </a:extLst>
          </p:cNvPr>
          <p:cNvSpPr>
            <a:spLocks noGrp="1"/>
          </p:cNvSpPr>
          <p:nvPr>
            <p:ph type="dt" sz="half" idx="10"/>
          </p:nvPr>
        </p:nvSpPr>
        <p:spPr/>
        <p:txBody>
          <a:bodyPr/>
          <a:lstStyle>
            <a:lvl1pPr>
              <a:defRPr/>
            </a:lvl1pPr>
          </a:lstStyle>
          <a:p>
            <a:pPr>
              <a:defRPr/>
            </a:pPr>
            <a:fld id="{AC4A7D37-14AB-894C-BD8F-F6F6CFA77620}" type="datetimeFigureOut">
              <a:rPr lang="en-GB"/>
              <a:pPr>
                <a:defRPr/>
              </a:pPr>
              <a:t>14/06/2025</a:t>
            </a:fld>
            <a:endParaRPr lang="en-GB"/>
          </a:p>
        </p:txBody>
      </p:sp>
      <p:sp>
        <p:nvSpPr>
          <p:cNvPr id="5" name="Footer Placeholder 4">
            <a:extLst>
              <a:ext uri="{FF2B5EF4-FFF2-40B4-BE49-F238E27FC236}">
                <a16:creationId xmlns:a16="http://schemas.microsoft.com/office/drawing/2014/main" xmlns="" id="{77F565BF-7091-F921-C76B-45A03475A09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6821C462-DDEE-EEE3-834C-0B77B9BC9E2E}"/>
              </a:ext>
            </a:extLst>
          </p:cNvPr>
          <p:cNvSpPr>
            <a:spLocks noGrp="1"/>
          </p:cNvSpPr>
          <p:nvPr>
            <p:ph type="sldNum" sz="quarter" idx="12"/>
          </p:nvPr>
        </p:nvSpPr>
        <p:spPr/>
        <p:txBody>
          <a:bodyPr/>
          <a:lstStyle>
            <a:lvl1pPr>
              <a:defRPr/>
            </a:lvl1pPr>
          </a:lstStyle>
          <a:p>
            <a:fld id="{8881CAD5-7525-954B-9CFA-0F80CEB16D4F}" type="slidenum">
              <a:rPr lang="en-GB" altLang="en-US"/>
              <a:pPr/>
              <a:t>‹#›</a:t>
            </a:fld>
            <a:endParaRPr lang="en-GB" altLang="en-US"/>
          </a:p>
        </p:txBody>
      </p:sp>
    </p:spTree>
    <p:extLst>
      <p:ext uri="{BB962C8B-B14F-4D97-AF65-F5344CB8AC3E}">
        <p14:creationId xmlns:p14="http://schemas.microsoft.com/office/powerpoint/2010/main" val="253554765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E785DF3-AEF5-E64B-26C3-94B327B6DE34}"/>
              </a:ext>
            </a:extLst>
          </p:cNvPr>
          <p:cNvSpPr>
            <a:spLocks noGrp="1"/>
          </p:cNvSpPr>
          <p:nvPr>
            <p:ph type="dt" sz="half" idx="10"/>
          </p:nvPr>
        </p:nvSpPr>
        <p:spPr/>
        <p:txBody>
          <a:bodyPr/>
          <a:lstStyle>
            <a:lvl1pPr>
              <a:defRPr/>
            </a:lvl1pPr>
          </a:lstStyle>
          <a:p>
            <a:pPr>
              <a:defRPr/>
            </a:pPr>
            <a:fld id="{2DC7287D-3E82-3149-8BAB-FA9662642B66}" type="datetimeFigureOut">
              <a:rPr lang="en-GB"/>
              <a:pPr>
                <a:defRPr/>
              </a:pPr>
              <a:t>14/06/2025</a:t>
            </a:fld>
            <a:endParaRPr lang="en-GB"/>
          </a:p>
        </p:txBody>
      </p:sp>
      <p:sp>
        <p:nvSpPr>
          <p:cNvPr id="5" name="Footer Placeholder 4">
            <a:extLst>
              <a:ext uri="{FF2B5EF4-FFF2-40B4-BE49-F238E27FC236}">
                <a16:creationId xmlns:a16="http://schemas.microsoft.com/office/drawing/2014/main" xmlns="" id="{1B3F9F6E-33CB-4B8D-FBAD-841C6A6688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7C2E77B7-5E68-52C8-6A0B-0A4D4069786F}"/>
              </a:ext>
            </a:extLst>
          </p:cNvPr>
          <p:cNvSpPr>
            <a:spLocks noGrp="1"/>
          </p:cNvSpPr>
          <p:nvPr>
            <p:ph type="sldNum" sz="quarter" idx="12"/>
          </p:nvPr>
        </p:nvSpPr>
        <p:spPr/>
        <p:txBody>
          <a:bodyPr/>
          <a:lstStyle>
            <a:lvl1pPr>
              <a:defRPr/>
            </a:lvl1pPr>
          </a:lstStyle>
          <a:p>
            <a:fld id="{7A15A109-4491-3A4E-81E6-197447761794}" type="slidenum">
              <a:rPr lang="en-GB" altLang="en-US"/>
              <a:pPr/>
              <a:t>‹#›</a:t>
            </a:fld>
            <a:endParaRPr lang="en-GB" altLang="en-US"/>
          </a:p>
        </p:txBody>
      </p:sp>
    </p:spTree>
    <p:extLst>
      <p:ext uri="{BB962C8B-B14F-4D97-AF65-F5344CB8AC3E}">
        <p14:creationId xmlns:p14="http://schemas.microsoft.com/office/powerpoint/2010/main" val="60756741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DE672D7-AB51-BA2C-682E-E644DB41511C}"/>
              </a:ext>
            </a:extLst>
          </p:cNvPr>
          <p:cNvSpPr>
            <a:spLocks noGrp="1"/>
          </p:cNvSpPr>
          <p:nvPr>
            <p:ph type="dt" sz="half" idx="10"/>
          </p:nvPr>
        </p:nvSpPr>
        <p:spPr/>
        <p:txBody>
          <a:bodyPr/>
          <a:lstStyle>
            <a:lvl1pPr>
              <a:defRPr/>
            </a:lvl1pPr>
          </a:lstStyle>
          <a:p>
            <a:pPr>
              <a:defRPr/>
            </a:pPr>
            <a:fld id="{1231ABBE-21D3-474D-81D2-9F18753D58BD}" type="datetimeFigureOut">
              <a:rPr lang="en-GB"/>
              <a:pPr>
                <a:defRPr/>
              </a:pPr>
              <a:t>14/06/2025</a:t>
            </a:fld>
            <a:endParaRPr lang="en-GB"/>
          </a:p>
        </p:txBody>
      </p:sp>
      <p:sp>
        <p:nvSpPr>
          <p:cNvPr id="5" name="Footer Placeholder 4">
            <a:extLst>
              <a:ext uri="{FF2B5EF4-FFF2-40B4-BE49-F238E27FC236}">
                <a16:creationId xmlns:a16="http://schemas.microsoft.com/office/drawing/2014/main" xmlns="" id="{DF2D826D-EE04-1B46-C593-E5BD7F8E886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309B33DF-3426-6478-6E4C-2FFDC222FB6B}"/>
              </a:ext>
            </a:extLst>
          </p:cNvPr>
          <p:cNvSpPr>
            <a:spLocks noGrp="1"/>
          </p:cNvSpPr>
          <p:nvPr>
            <p:ph type="sldNum" sz="quarter" idx="12"/>
          </p:nvPr>
        </p:nvSpPr>
        <p:spPr/>
        <p:txBody>
          <a:bodyPr/>
          <a:lstStyle>
            <a:lvl1pPr>
              <a:defRPr/>
            </a:lvl1pPr>
          </a:lstStyle>
          <a:p>
            <a:fld id="{2DCFE55B-E959-2842-ABE2-CB62AFA5F560}" type="slidenum">
              <a:rPr lang="en-GB" altLang="en-US"/>
              <a:pPr/>
              <a:t>‹#›</a:t>
            </a:fld>
            <a:endParaRPr lang="en-GB" altLang="en-US"/>
          </a:p>
        </p:txBody>
      </p:sp>
    </p:spTree>
    <p:extLst>
      <p:ext uri="{BB962C8B-B14F-4D97-AF65-F5344CB8AC3E}">
        <p14:creationId xmlns:p14="http://schemas.microsoft.com/office/powerpoint/2010/main" val="37544237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657C4C6-B06D-8EF8-200D-B421890FF5CE}"/>
              </a:ext>
            </a:extLst>
          </p:cNvPr>
          <p:cNvSpPr>
            <a:spLocks noGrp="1"/>
          </p:cNvSpPr>
          <p:nvPr>
            <p:ph type="dt" sz="half" idx="10"/>
          </p:nvPr>
        </p:nvSpPr>
        <p:spPr/>
        <p:txBody>
          <a:bodyPr/>
          <a:lstStyle>
            <a:lvl1pPr>
              <a:defRPr/>
            </a:lvl1pPr>
          </a:lstStyle>
          <a:p>
            <a:pPr>
              <a:defRPr/>
            </a:pPr>
            <a:fld id="{B8F250F2-5897-424A-A3D4-BDC6AA60E3D6}" type="datetimeFigureOut">
              <a:rPr lang="en-GB"/>
              <a:pPr>
                <a:defRPr/>
              </a:pPr>
              <a:t>14/06/2025</a:t>
            </a:fld>
            <a:endParaRPr lang="en-GB"/>
          </a:p>
        </p:txBody>
      </p:sp>
      <p:sp>
        <p:nvSpPr>
          <p:cNvPr id="5" name="Footer Placeholder 4">
            <a:extLst>
              <a:ext uri="{FF2B5EF4-FFF2-40B4-BE49-F238E27FC236}">
                <a16:creationId xmlns:a16="http://schemas.microsoft.com/office/drawing/2014/main" xmlns="" id="{57EE60C0-09A4-94C4-9821-BE864E2A728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xmlns="" id="{BF3C42AC-FFE1-969D-C43F-7976AEEE7405}"/>
              </a:ext>
            </a:extLst>
          </p:cNvPr>
          <p:cNvSpPr>
            <a:spLocks noGrp="1"/>
          </p:cNvSpPr>
          <p:nvPr>
            <p:ph type="sldNum" sz="quarter" idx="12"/>
          </p:nvPr>
        </p:nvSpPr>
        <p:spPr/>
        <p:txBody>
          <a:bodyPr/>
          <a:lstStyle>
            <a:lvl1pPr>
              <a:defRPr/>
            </a:lvl1pPr>
          </a:lstStyle>
          <a:p>
            <a:fld id="{5BD34CA8-F53B-0B44-AA30-96F8EED19437}" type="slidenum">
              <a:rPr lang="en-GB" altLang="en-US"/>
              <a:pPr/>
              <a:t>‹#›</a:t>
            </a:fld>
            <a:endParaRPr lang="en-GB" altLang="en-US"/>
          </a:p>
        </p:txBody>
      </p:sp>
    </p:spTree>
    <p:extLst>
      <p:ext uri="{BB962C8B-B14F-4D97-AF65-F5344CB8AC3E}">
        <p14:creationId xmlns:p14="http://schemas.microsoft.com/office/powerpoint/2010/main" val="377589761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xmlns="" id="{096B2649-66FC-D8F3-158F-157A5090787A}"/>
              </a:ext>
            </a:extLst>
          </p:cNvPr>
          <p:cNvSpPr>
            <a:spLocks noGrp="1"/>
          </p:cNvSpPr>
          <p:nvPr>
            <p:ph type="dt" sz="half" idx="10"/>
          </p:nvPr>
        </p:nvSpPr>
        <p:spPr/>
        <p:txBody>
          <a:bodyPr/>
          <a:lstStyle>
            <a:lvl1pPr>
              <a:defRPr/>
            </a:lvl1pPr>
          </a:lstStyle>
          <a:p>
            <a:pPr>
              <a:defRPr/>
            </a:pPr>
            <a:fld id="{C9AA3D2E-D341-B643-B4C8-B6B91873195E}" type="datetimeFigureOut">
              <a:rPr lang="en-GB"/>
              <a:pPr>
                <a:defRPr/>
              </a:pPr>
              <a:t>14/06/2025</a:t>
            </a:fld>
            <a:endParaRPr lang="en-GB"/>
          </a:p>
        </p:txBody>
      </p:sp>
      <p:sp>
        <p:nvSpPr>
          <p:cNvPr id="6" name="Footer Placeholder 4">
            <a:extLst>
              <a:ext uri="{FF2B5EF4-FFF2-40B4-BE49-F238E27FC236}">
                <a16:creationId xmlns:a16="http://schemas.microsoft.com/office/drawing/2014/main" xmlns="" id="{C2D18116-5EAE-7EF4-7653-B5A22B26C12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xmlns="" id="{2A87B1B2-8598-BD6D-47CC-5BE123B1A31E}"/>
              </a:ext>
            </a:extLst>
          </p:cNvPr>
          <p:cNvSpPr>
            <a:spLocks noGrp="1"/>
          </p:cNvSpPr>
          <p:nvPr>
            <p:ph type="sldNum" sz="quarter" idx="12"/>
          </p:nvPr>
        </p:nvSpPr>
        <p:spPr/>
        <p:txBody>
          <a:bodyPr/>
          <a:lstStyle>
            <a:lvl1pPr>
              <a:defRPr/>
            </a:lvl1pPr>
          </a:lstStyle>
          <a:p>
            <a:fld id="{B450304E-B575-6B42-A620-D977344A70D7}" type="slidenum">
              <a:rPr lang="en-GB" altLang="en-US"/>
              <a:pPr/>
              <a:t>‹#›</a:t>
            </a:fld>
            <a:endParaRPr lang="en-GB" altLang="en-US"/>
          </a:p>
        </p:txBody>
      </p:sp>
    </p:spTree>
    <p:extLst>
      <p:ext uri="{BB962C8B-B14F-4D97-AF65-F5344CB8AC3E}">
        <p14:creationId xmlns:p14="http://schemas.microsoft.com/office/powerpoint/2010/main" val="162279041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xmlns="" id="{F0281CC6-1CFC-6AE4-8473-64E1013469AD}"/>
              </a:ext>
            </a:extLst>
          </p:cNvPr>
          <p:cNvSpPr>
            <a:spLocks noGrp="1"/>
          </p:cNvSpPr>
          <p:nvPr>
            <p:ph type="dt" sz="half" idx="10"/>
          </p:nvPr>
        </p:nvSpPr>
        <p:spPr/>
        <p:txBody>
          <a:bodyPr/>
          <a:lstStyle>
            <a:lvl1pPr>
              <a:defRPr/>
            </a:lvl1pPr>
          </a:lstStyle>
          <a:p>
            <a:pPr>
              <a:defRPr/>
            </a:pPr>
            <a:fld id="{268F91FC-8180-7C4D-A709-5955E34E3BF6}" type="datetimeFigureOut">
              <a:rPr lang="en-GB"/>
              <a:pPr>
                <a:defRPr/>
              </a:pPr>
              <a:t>14/06/2025</a:t>
            </a:fld>
            <a:endParaRPr lang="en-GB"/>
          </a:p>
        </p:txBody>
      </p:sp>
      <p:sp>
        <p:nvSpPr>
          <p:cNvPr id="8" name="Footer Placeholder 4">
            <a:extLst>
              <a:ext uri="{FF2B5EF4-FFF2-40B4-BE49-F238E27FC236}">
                <a16:creationId xmlns:a16="http://schemas.microsoft.com/office/drawing/2014/main" xmlns="" id="{792BC458-DE77-3254-F2C5-B7E4E80F16E5}"/>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xmlns="" id="{F9B8E092-882C-B2EA-D62D-C2E92EC14957}"/>
              </a:ext>
            </a:extLst>
          </p:cNvPr>
          <p:cNvSpPr>
            <a:spLocks noGrp="1"/>
          </p:cNvSpPr>
          <p:nvPr>
            <p:ph type="sldNum" sz="quarter" idx="12"/>
          </p:nvPr>
        </p:nvSpPr>
        <p:spPr/>
        <p:txBody>
          <a:bodyPr/>
          <a:lstStyle>
            <a:lvl1pPr>
              <a:defRPr/>
            </a:lvl1pPr>
          </a:lstStyle>
          <a:p>
            <a:fld id="{0C4CF339-03D0-964B-9AEB-E94BBAD4A626}" type="slidenum">
              <a:rPr lang="en-GB" altLang="en-US"/>
              <a:pPr/>
              <a:t>‹#›</a:t>
            </a:fld>
            <a:endParaRPr lang="en-GB" altLang="en-US"/>
          </a:p>
        </p:txBody>
      </p:sp>
    </p:spTree>
    <p:extLst>
      <p:ext uri="{BB962C8B-B14F-4D97-AF65-F5344CB8AC3E}">
        <p14:creationId xmlns:p14="http://schemas.microsoft.com/office/powerpoint/2010/main" val="322748366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xmlns="" id="{917D361D-3850-F852-62A4-89D8FC265D26}"/>
              </a:ext>
            </a:extLst>
          </p:cNvPr>
          <p:cNvSpPr>
            <a:spLocks noGrp="1"/>
          </p:cNvSpPr>
          <p:nvPr>
            <p:ph type="dt" sz="half" idx="10"/>
          </p:nvPr>
        </p:nvSpPr>
        <p:spPr/>
        <p:txBody>
          <a:bodyPr/>
          <a:lstStyle>
            <a:lvl1pPr>
              <a:defRPr/>
            </a:lvl1pPr>
          </a:lstStyle>
          <a:p>
            <a:pPr>
              <a:defRPr/>
            </a:pPr>
            <a:fld id="{B961C0A4-50F3-1942-83F9-1F506E069AA2}" type="datetimeFigureOut">
              <a:rPr lang="en-GB"/>
              <a:pPr>
                <a:defRPr/>
              </a:pPr>
              <a:t>14/06/2025</a:t>
            </a:fld>
            <a:endParaRPr lang="en-GB"/>
          </a:p>
        </p:txBody>
      </p:sp>
      <p:sp>
        <p:nvSpPr>
          <p:cNvPr id="4" name="Footer Placeholder 4">
            <a:extLst>
              <a:ext uri="{FF2B5EF4-FFF2-40B4-BE49-F238E27FC236}">
                <a16:creationId xmlns:a16="http://schemas.microsoft.com/office/drawing/2014/main" xmlns="" id="{FCAC53CB-F3F3-BF23-622B-B391BEA25969}"/>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xmlns="" id="{2AFA870E-057D-B044-DB89-328FA204E0D4}"/>
              </a:ext>
            </a:extLst>
          </p:cNvPr>
          <p:cNvSpPr>
            <a:spLocks noGrp="1"/>
          </p:cNvSpPr>
          <p:nvPr>
            <p:ph type="sldNum" sz="quarter" idx="12"/>
          </p:nvPr>
        </p:nvSpPr>
        <p:spPr/>
        <p:txBody>
          <a:bodyPr/>
          <a:lstStyle>
            <a:lvl1pPr>
              <a:defRPr/>
            </a:lvl1pPr>
          </a:lstStyle>
          <a:p>
            <a:fld id="{C23AA2F1-F4CC-AD48-92D1-3C22D8B401F7}" type="slidenum">
              <a:rPr lang="en-GB" altLang="en-US"/>
              <a:pPr/>
              <a:t>‹#›</a:t>
            </a:fld>
            <a:endParaRPr lang="en-GB" altLang="en-US"/>
          </a:p>
        </p:txBody>
      </p:sp>
    </p:spTree>
    <p:extLst>
      <p:ext uri="{BB962C8B-B14F-4D97-AF65-F5344CB8AC3E}">
        <p14:creationId xmlns:p14="http://schemas.microsoft.com/office/powerpoint/2010/main" val="267967088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501DCDB2-FC38-A816-FDA2-AB41E9BE69B9}"/>
              </a:ext>
            </a:extLst>
          </p:cNvPr>
          <p:cNvSpPr>
            <a:spLocks noGrp="1"/>
          </p:cNvSpPr>
          <p:nvPr>
            <p:ph type="dt" sz="half" idx="10"/>
          </p:nvPr>
        </p:nvSpPr>
        <p:spPr/>
        <p:txBody>
          <a:bodyPr/>
          <a:lstStyle>
            <a:lvl1pPr>
              <a:defRPr/>
            </a:lvl1pPr>
          </a:lstStyle>
          <a:p>
            <a:pPr>
              <a:defRPr/>
            </a:pPr>
            <a:fld id="{7BA46C62-CBA8-CD41-8130-1F365C455EB8}" type="datetimeFigureOut">
              <a:rPr lang="en-GB"/>
              <a:pPr>
                <a:defRPr/>
              </a:pPr>
              <a:t>14/06/2025</a:t>
            </a:fld>
            <a:endParaRPr lang="en-GB"/>
          </a:p>
        </p:txBody>
      </p:sp>
      <p:sp>
        <p:nvSpPr>
          <p:cNvPr id="3" name="Footer Placeholder 4">
            <a:extLst>
              <a:ext uri="{FF2B5EF4-FFF2-40B4-BE49-F238E27FC236}">
                <a16:creationId xmlns:a16="http://schemas.microsoft.com/office/drawing/2014/main" xmlns="" id="{FC73A505-3556-4DF3-70F8-5DC4CA9EA480}"/>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xmlns="" id="{E021F4E7-03F1-ACD4-6FB9-C8716FDF4636}"/>
              </a:ext>
            </a:extLst>
          </p:cNvPr>
          <p:cNvSpPr>
            <a:spLocks noGrp="1"/>
          </p:cNvSpPr>
          <p:nvPr>
            <p:ph type="sldNum" sz="quarter" idx="12"/>
          </p:nvPr>
        </p:nvSpPr>
        <p:spPr/>
        <p:txBody>
          <a:bodyPr/>
          <a:lstStyle>
            <a:lvl1pPr>
              <a:defRPr/>
            </a:lvl1pPr>
          </a:lstStyle>
          <a:p>
            <a:fld id="{F8C1DC72-60D2-8E41-81A0-15AEA50D488F}" type="slidenum">
              <a:rPr lang="en-GB" altLang="en-US"/>
              <a:pPr/>
              <a:t>‹#›</a:t>
            </a:fld>
            <a:endParaRPr lang="en-GB" altLang="en-US"/>
          </a:p>
        </p:txBody>
      </p:sp>
    </p:spTree>
    <p:extLst>
      <p:ext uri="{BB962C8B-B14F-4D97-AF65-F5344CB8AC3E}">
        <p14:creationId xmlns:p14="http://schemas.microsoft.com/office/powerpoint/2010/main" val="105960352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xmlns="" id="{48032DC5-A866-4E5A-8561-5DF560BFC0E1}"/>
              </a:ext>
            </a:extLst>
          </p:cNvPr>
          <p:cNvSpPr>
            <a:spLocks noGrp="1"/>
          </p:cNvSpPr>
          <p:nvPr>
            <p:ph type="dt" sz="half" idx="10"/>
          </p:nvPr>
        </p:nvSpPr>
        <p:spPr/>
        <p:txBody>
          <a:bodyPr/>
          <a:lstStyle>
            <a:lvl1pPr>
              <a:defRPr/>
            </a:lvl1pPr>
          </a:lstStyle>
          <a:p>
            <a:pPr>
              <a:defRPr/>
            </a:pPr>
            <a:fld id="{89DE0CA2-C401-8749-8669-0DCE30856445}" type="datetimeFigureOut">
              <a:rPr lang="en-GB"/>
              <a:pPr>
                <a:defRPr/>
              </a:pPr>
              <a:t>14/06/2025</a:t>
            </a:fld>
            <a:endParaRPr lang="en-GB"/>
          </a:p>
        </p:txBody>
      </p:sp>
      <p:sp>
        <p:nvSpPr>
          <p:cNvPr id="6" name="Footer Placeholder 4">
            <a:extLst>
              <a:ext uri="{FF2B5EF4-FFF2-40B4-BE49-F238E27FC236}">
                <a16:creationId xmlns:a16="http://schemas.microsoft.com/office/drawing/2014/main" xmlns="" id="{9DE2CF16-5113-0EE7-935F-9E722C81B6A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xmlns="" id="{57B3B0EC-5F83-96A4-539B-FC0BF839DDCD}"/>
              </a:ext>
            </a:extLst>
          </p:cNvPr>
          <p:cNvSpPr>
            <a:spLocks noGrp="1"/>
          </p:cNvSpPr>
          <p:nvPr>
            <p:ph type="sldNum" sz="quarter" idx="12"/>
          </p:nvPr>
        </p:nvSpPr>
        <p:spPr/>
        <p:txBody>
          <a:bodyPr/>
          <a:lstStyle>
            <a:lvl1pPr>
              <a:defRPr/>
            </a:lvl1pPr>
          </a:lstStyle>
          <a:p>
            <a:fld id="{477F995A-D098-B047-B6E8-BB420A4819A9}" type="slidenum">
              <a:rPr lang="en-GB" altLang="en-US"/>
              <a:pPr/>
              <a:t>‹#›</a:t>
            </a:fld>
            <a:endParaRPr lang="en-GB" altLang="en-US"/>
          </a:p>
        </p:txBody>
      </p:sp>
    </p:spTree>
    <p:extLst>
      <p:ext uri="{BB962C8B-B14F-4D97-AF65-F5344CB8AC3E}">
        <p14:creationId xmlns:p14="http://schemas.microsoft.com/office/powerpoint/2010/main" val="40109840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xmlns="" id="{5D6F38F5-922F-CB34-72BE-7041457EAD6D}"/>
              </a:ext>
            </a:extLst>
          </p:cNvPr>
          <p:cNvSpPr>
            <a:spLocks noGrp="1"/>
          </p:cNvSpPr>
          <p:nvPr>
            <p:ph type="dt" sz="half" idx="10"/>
          </p:nvPr>
        </p:nvSpPr>
        <p:spPr/>
        <p:txBody>
          <a:bodyPr/>
          <a:lstStyle>
            <a:lvl1pPr>
              <a:defRPr/>
            </a:lvl1pPr>
          </a:lstStyle>
          <a:p>
            <a:pPr>
              <a:defRPr/>
            </a:pPr>
            <a:fld id="{A4EA2A77-D386-ED47-AFD5-8538CC2C4071}" type="datetimeFigureOut">
              <a:rPr lang="en-GB"/>
              <a:pPr>
                <a:defRPr/>
              </a:pPr>
              <a:t>14/06/2025</a:t>
            </a:fld>
            <a:endParaRPr lang="en-GB"/>
          </a:p>
        </p:txBody>
      </p:sp>
      <p:sp>
        <p:nvSpPr>
          <p:cNvPr id="6" name="Footer Placeholder 4">
            <a:extLst>
              <a:ext uri="{FF2B5EF4-FFF2-40B4-BE49-F238E27FC236}">
                <a16:creationId xmlns:a16="http://schemas.microsoft.com/office/drawing/2014/main" xmlns="" id="{5F5BD951-3E89-585C-F6E7-5DA2D7B26C0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xmlns="" id="{4E807005-46E8-CF04-29DF-67D2EE11F56F}"/>
              </a:ext>
            </a:extLst>
          </p:cNvPr>
          <p:cNvSpPr>
            <a:spLocks noGrp="1"/>
          </p:cNvSpPr>
          <p:nvPr>
            <p:ph type="sldNum" sz="quarter" idx="12"/>
          </p:nvPr>
        </p:nvSpPr>
        <p:spPr/>
        <p:txBody>
          <a:bodyPr/>
          <a:lstStyle>
            <a:lvl1pPr>
              <a:defRPr/>
            </a:lvl1pPr>
          </a:lstStyle>
          <a:p>
            <a:fld id="{0A525C4C-F5DA-2949-92E5-93103FC2E9BA}" type="slidenum">
              <a:rPr lang="en-GB" altLang="en-US"/>
              <a:pPr/>
              <a:t>‹#›</a:t>
            </a:fld>
            <a:endParaRPr lang="en-GB" altLang="en-US"/>
          </a:p>
        </p:txBody>
      </p:sp>
    </p:spTree>
    <p:extLst>
      <p:ext uri="{BB962C8B-B14F-4D97-AF65-F5344CB8AC3E}">
        <p14:creationId xmlns:p14="http://schemas.microsoft.com/office/powerpoint/2010/main" val="39701544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DD486B5B-2B5B-CDDA-F11D-BFA21ED74E76}"/>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xmlns="" id="{F4E1A02F-8976-0592-1347-51C0C306B370}"/>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xmlns="" id="{EF1E193E-3085-D323-E23A-9781CE9A51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F0EA6FEF-56B4-7D47-BFE3-FD79C437808F}" type="datetimeFigureOut">
              <a:rPr lang="en-GB"/>
              <a:pPr>
                <a:defRPr/>
              </a:pPr>
              <a:t>14/06/2025</a:t>
            </a:fld>
            <a:endParaRPr lang="en-GB"/>
          </a:p>
        </p:txBody>
      </p:sp>
      <p:sp>
        <p:nvSpPr>
          <p:cNvPr id="5" name="Footer Placeholder 4">
            <a:extLst>
              <a:ext uri="{FF2B5EF4-FFF2-40B4-BE49-F238E27FC236}">
                <a16:creationId xmlns:a16="http://schemas.microsoft.com/office/drawing/2014/main" xmlns="" id="{6BE55CC4-E212-5BE0-ECB2-E2D8193BE3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xmlns="" id="{CC01FA27-5691-9996-A41C-3E0693FA5A61}"/>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1B6F0A5-B009-354D-AF9C-73D803B83210}"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7.jpe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6.jpe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6.jpe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6.jpe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6.jpe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7">
            <a:extLst>
              <a:ext uri="{FF2B5EF4-FFF2-40B4-BE49-F238E27FC236}">
                <a16:creationId xmlns:a16="http://schemas.microsoft.com/office/drawing/2014/main" xmlns="" id="{D5604528-182A-7D2C-9933-E4AB3C3495B5}"/>
              </a:ext>
            </a:extLst>
          </p:cNvPr>
          <p:cNvSpPr txBox="1">
            <a:spLocks noChangeArrowheads="1"/>
          </p:cNvSpPr>
          <p:nvPr/>
        </p:nvSpPr>
        <p:spPr bwMode="auto">
          <a:xfrm>
            <a:off x="1062832" y="3093685"/>
            <a:ext cx="55530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4000" b="1" dirty="0">
                <a:solidFill>
                  <a:srgbClr val="6D102F"/>
                </a:solidFill>
              </a:rPr>
              <a:t>Module </a:t>
            </a:r>
            <a:r>
              <a:rPr lang="en-GB" altLang="en-US" sz="4000" b="1" dirty="0" smtClean="0">
                <a:solidFill>
                  <a:srgbClr val="6D102F"/>
                </a:solidFill>
              </a:rPr>
              <a:t>8.4 </a:t>
            </a:r>
          </a:p>
          <a:p>
            <a:pPr eaLnBrk="1" hangingPunct="1"/>
            <a:r>
              <a:rPr lang="en-GB" altLang="en-US" sz="4000" b="1" dirty="0" smtClean="0">
                <a:solidFill>
                  <a:srgbClr val="6D102F"/>
                </a:solidFill>
              </a:rPr>
              <a:t>Radial nerve palsy</a:t>
            </a:r>
            <a:endParaRPr lang="en-GB" altLang="en-US" sz="4000" b="1" dirty="0" smtClean="0">
              <a:solidFill>
                <a:srgbClr val="6D102F"/>
              </a:solidFill>
            </a:endParaRPr>
          </a:p>
          <a:p>
            <a:pPr eaLnBrk="1" hangingPunct="1"/>
            <a:endParaRPr lang="en-GB" altLang="en-US" sz="4000" b="1" dirty="0">
              <a:solidFill>
                <a:srgbClr val="6D102F"/>
              </a:solidFill>
            </a:endParaRPr>
          </a:p>
        </p:txBody>
      </p:sp>
      <p:pic>
        <p:nvPicPr>
          <p:cNvPr id="3075" name="Picture 8">
            <a:extLst>
              <a:ext uri="{FF2B5EF4-FFF2-40B4-BE49-F238E27FC236}">
                <a16:creationId xmlns:a16="http://schemas.microsoft.com/office/drawing/2014/main" xmlns="" id="{FAE725AA-E831-A73D-4C7C-2FCD357F3A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2038" y="685800"/>
            <a:ext cx="23590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9">
            <a:extLst>
              <a:ext uri="{FF2B5EF4-FFF2-40B4-BE49-F238E27FC236}">
                <a16:creationId xmlns:a16="http://schemas.microsoft.com/office/drawing/2014/main" xmlns="" id="{0DACD0F8-83AA-4144-8FFE-B738A2B2AC82}"/>
              </a:ext>
            </a:extLst>
          </p:cNvPr>
          <p:cNvSpPr txBox="1">
            <a:spLocks noChangeArrowheads="1"/>
          </p:cNvSpPr>
          <p:nvPr/>
        </p:nvSpPr>
        <p:spPr bwMode="auto">
          <a:xfrm>
            <a:off x="1062038" y="5188058"/>
            <a:ext cx="77676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b="1" dirty="0" smtClean="0">
                <a:solidFill>
                  <a:srgbClr val="575958"/>
                </a:solidFill>
              </a:rPr>
              <a:t>Case based discussions</a:t>
            </a:r>
            <a:endParaRPr lang="en-GB" altLang="en-US" sz="2000" b="1" dirty="0">
              <a:solidFill>
                <a:srgbClr val="575958"/>
              </a:solidFill>
            </a:endParaRPr>
          </a:p>
        </p:txBody>
      </p:sp>
      <p:pic>
        <p:nvPicPr>
          <p:cNvPr id="3077" name="Picture 10">
            <a:extLst>
              <a:ext uri="{FF2B5EF4-FFF2-40B4-BE49-F238E27FC236}">
                <a16:creationId xmlns:a16="http://schemas.microsoft.com/office/drawing/2014/main" xmlns="" id="{7293A9D5-F4AD-5CFA-C27D-9D91E3F6370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15907" y="2800324"/>
            <a:ext cx="4427537"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7">
            <a:extLst>
              <a:ext uri="{FF2B5EF4-FFF2-40B4-BE49-F238E27FC236}">
                <a16:creationId xmlns:a16="http://schemas.microsoft.com/office/drawing/2014/main" xmlns="" id="{1159C9F3-5EA2-57DE-8598-26CE29C060C4}"/>
              </a:ext>
            </a:extLst>
          </p:cNvPr>
          <p:cNvSpPr txBox="1">
            <a:spLocks noChangeArrowheads="1"/>
          </p:cNvSpPr>
          <p:nvPr/>
        </p:nvSpPr>
        <p:spPr bwMode="auto">
          <a:xfrm>
            <a:off x="6445956" y="685800"/>
            <a:ext cx="468400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4000" b="1" dirty="0">
                <a:solidFill>
                  <a:srgbClr val="6D102F"/>
                </a:solidFill>
              </a:rPr>
              <a:t>Global Hand Teaching Programme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a:extLst>
              <a:ext uri="{FF2B5EF4-FFF2-40B4-BE49-F238E27FC236}">
                <a16:creationId xmlns:a16="http://schemas.microsoft.com/office/drawing/2014/main" xmlns="" id="{DEDEA00F-1FCC-3B12-1DD8-8D0EC321C5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2038" y="685800"/>
            <a:ext cx="23590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4">
            <a:extLst>
              <a:ext uri="{FF2B5EF4-FFF2-40B4-BE49-F238E27FC236}">
                <a16:creationId xmlns:a16="http://schemas.microsoft.com/office/drawing/2014/main" xmlns="" id="{A9F4C774-0FD2-C226-4724-608B826894CC}"/>
              </a:ext>
            </a:extLst>
          </p:cNvPr>
          <p:cNvSpPr txBox="1">
            <a:spLocks noChangeArrowheads="1"/>
          </p:cNvSpPr>
          <p:nvPr/>
        </p:nvSpPr>
        <p:spPr bwMode="auto">
          <a:xfrm>
            <a:off x="1062038" y="3165475"/>
            <a:ext cx="77676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b="1" dirty="0">
                <a:solidFill>
                  <a:srgbClr val="6D102F"/>
                </a:solidFill>
              </a:rPr>
              <a:t>Questions?</a:t>
            </a:r>
          </a:p>
        </p:txBody>
      </p:sp>
      <p:pic>
        <p:nvPicPr>
          <p:cNvPr id="7172" name="Picture 6">
            <a:extLst>
              <a:ext uri="{FF2B5EF4-FFF2-40B4-BE49-F238E27FC236}">
                <a16:creationId xmlns:a16="http://schemas.microsoft.com/office/drawing/2014/main" xmlns="" id="{3A3E2182-B6DF-553F-E08F-51924667A365}"/>
              </a:ext>
            </a:extLst>
          </p:cNvPr>
          <p:cNvPicPr>
            <a:picLocks noChangeAspect="1"/>
          </p:cNvPicPr>
          <p:nvPr/>
        </p:nvPicPr>
        <p:blipFill>
          <a:blip r:embed="rId4">
            <a:extLst>
              <a:ext uri="{28A0092B-C50C-407E-A947-70E740481C1C}">
                <a14:useLocalDpi xmlns:a14="http://schemas.microsoft.com/office/drawing/2010/main" val="0"/>
              </a:ext>
            </a:extLst>
          </a:blip>
          <a:srcRect t="31161"/>
          <a:stretch>
            <a:fillRect/>
          </a:stretch>
        </p:blipFill>
        <p:spPr bwMode="auto">
          <a:xfrm>
            <a:off x="757238" y="4784725"/>
            <a:ext cx="884872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hand question - Church Of Christ At Gold Hill Road | Church | Religion">
            <a:extLst>
              <a:ext uri="{FF2B5EF4-FFF2-40B4-BE49-F238E27FC236}">
                <a16:creationId xmlns:a16="http://schemas.microsoft.com/office/drawing/2014/main" xmlns="" id="{520B1E0C-A7BC-D57B-57BD-2921463CD28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398" t="3935" b="3935"/>
          <a:stretch/>
        </p:blipFill>
        <p:spPr bwMode="auto">
          <a:xfrm>
            <a:off x="6152728" y="685799"/>
            <a:ext cx="6039272" cy="43095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a:extLst>
              <a:ext uri="{FF2B5EF4-FFF2-40B4-BE49-F238E27FC236}">
                <a16:creationId xmlns="" xmlns:a16="http://schemas.microsoft.com/office/drawing/2014/main" id="{DEDEA00F-1FCC-3B12-1DD8-8D0EC321C5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2038" y="685800"/>
            <a:ext cx="23590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0">
            <a:extLst>
              <a:ext uri="{FF2B5EF4-FFF2-40B4-BE49-F238E27FC236}">
                <a16:creationId xmlns="" xmlns:a16="http://schemas.microsoft.com/office/drawing/2014/main" id="{581FCF1F-CE34-6A28-706E-21921DB0D55D}"/>
              </a:ext>
            </a:extLst>
          </p:cNvPr>
          <p:cNvSpPr txBox="1">
            <a:spLocks noChangeArrowheads="1"/>
          </p:cNvSpPr>
          <p:nvPr/>
        </p:nvSpPr>
        <p:spPr bwMode="auto">
          <a:xfrm>
            <a:off x="577000" y="1554708"/>
            <a:ext cx="103909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ctr" eaLnBrk="1" hangingPunct="1"/>
            <a:r>
              <a:rPr lang="en-GB" altLang="en-US" sz="2000" dirty="0">
                <a:solidFill>
                  <a:srgbClr val="575958"/>
                </a:solidFill>
              </a:rPr>
              <a:t>Teaching feedback link </a:t>
            </a:r>
            <a:r>
              <a:rPr lang="en-GB" altLang="en-US" sz="2000" dirty="0" smtClean="0">
                <a:solidFill>
                  <a:srgbClr val="575958"/>
                </a:solidFill>
              </a:rPr>
              <a:t>M8.4</a:t>
            </a:r>
            <a:endParaRPr lang="en-GB" altLang="en-US" sz="2400" dirty="0">
              <a:solidFill>
                <a:srgbClr val="575958"/>
              </a:solidFill>
            </a:endParaRPr>
          </a:p>
        </p:txBody>
      </p:sp>
      <p:pic>
        <p:nvPicPr>
          <p:cNvPr id="6" name="Picture 5">
            <a:extLst>
              <a:ext uri="{FF2B5EF4-FFF2-40B4-BE49-F238E27FC236}">
                <a16:creationId xmlns:lc="http://schemas.openxmlformats.org/drawingml/2006/lockedCanvas" xmlns:a16="http://schemas.microsoft.com/office/drawing/2014/main" xmlns:xdr="http://schemas.openxmlformats.org/drawingml/2006/spreadsheetDrawing" xmlns="" id="{00000000-0008-0000-0000-000005000000}"/>
              </a:ext>
            </a:extLst>
          </p:cNvPr>
          <p:cNvPicPr>
            <a:picLocks noChangeAspect="1"/>
          </p:cNvPicPr>
          <p:nvPr/>
        </p:nvPicPr>
        <p:blipFill>
          <a:blip r:embed="rId3"/>
          <a:stretch>
            <a:fillRect/>
          </a:stretch>
        </p:blipFill>
        <p:spPr>
          <a:xfrm>
            <a:off x="5105400" y="2419350"/>
            <a:ext cx="1981200" cy="2019300"/>
          </a:xfrm>
          <a:prstGeom prst="rect">
            <a:avLst/>
          </a:prstGeom>
        </p:spPr>
      </p:pic>
      <p:graphicFrame>
        <p:nvGraphicFramePr>
          <p:cNvPr id="3" name="Table 2"/>
          <p:cNvGraphicFramePr>
            <a:graphicFrameLocks noGrp="1"/>
          </p:cNvGraphicFramePr>
          <p:nvPr>
            <p:extLst/>
          </p:nvPr>
        </p:nvGraphicFramePr>
        <p:xfrm>
          <a:off x="5105400" y="4803169"/>
          <a:ext cx="3390900" cy="200025"/>
        </p:xfrm>
        <a:graphic>
          <a:graphicData uri="http://schemas.openxmlformats.org/drawingml/2006/table">
            <a:tbl>
              <a:tblPr>
                <a:tableStyleId>{5C22544A-7EE6-4342-B048-85BDC9FD1C3A}</a:tableStyleId>
              </a:tblPr>
              <a:tblGrid>
                <a:gridCol w="3390900"/>
              </a:tblGrid>
              <a:tr h="200025">
                <a:tc>
                  <a:txBody>
                    <a:bodyPr/>
                    <a:lstStyle/>
                    <a:p>
                      <a:pPr algn="l" fontAlgn="b"/>
                      <a:r>
                        <a:rPr lang="en-US" sz="1100" u="none" strike="noStrike" dirty="0">
                          <a:effectLst/>
                        </a:rPr>
                        <a:t>https://</a:t>
                      </a:r>
                      <a:r>
                        <a:rPr lang="en-US" sz="1100" u="none" strike="noStrike" dirty="0" err="1">
                          <a:effectLst/>
                        </a:rPr>
                        <a:t>s.surveyplanet.com</a:t>
                      </a:r>
                      <a:r>
                        <a:rPr lang="en-US" sz="1100" u="none" strike="noStrike" dirty="0">
                          <a:effectLst/>
                        </a:rPr>
                        <a:t>/jk2jb43t</a:t>
                      </a:r>
                      <a:endParaRPr lang="en-US" sz="1100" b="0" i="0" u="none" strike="noStrike" dirty="0">
                        <a:solidFill>
                          <a:srgbClr val="000000"/>
                        </a:solidFill>
                        <a:effectLst/>
                        <a:latin typeface="Calibri" charset="0"/>
                      </a:endParaRPr>
                    </a:p>
                  </a:txBody>
                  <a:tcPr marL="6350" marR="6350" marT="6350" marB="0" anchor="b"/>
                </a:tc>
              </a:tr>
            </a:tbl>
          </a:graphicData>
        </a:graphic>
      </p:graphicFrame>
    </p:spTree>
    <p:extLst>
      <p:ext uri="{BB962C8B-B14F-4D97-AF65-F5344CB8AC3E}">
        <p14:creationId xmlns:p14="http://schemas.microsoft.com/office/powerpoint/2010/main" val="958314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xmlns=""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1</a:t>
            </a:r>
          </a:p>
        </p:txBody>
      </p:sp>
      <p:cxnSp>
        <p:nvCxnSpPr>
          <p:cNvPr id="8" name="Straight Connector 7">
            <a:extLst>
              <a:ext uri="{FF2B5EF4-FFF2-40B4-BE49-F238E27FC236}">
                <a16:creationId xmlns:a16="http://schemas.microsoft.com/office/drawing/2014/main" xmlns=""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a16="http://schemas.microsoft.com/office/drawing/2014/main" xmlns="" id="{75E6BD48-8151-82C1-1B07-F2BFDDFB41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11">
            <a:extLst>
              <a:ext uri="{FF2B5EF4-FFF2-40B4-BE49-F238E27FC236}">
                <a16:creationId xmlns:a16="http://schemas.microsoft.com/office/drawing/2014/main" xmlns=""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sp>
        <p:nvSpPr>
          <p:cNvPr id="3" name="Title 2"/>
          <p:cNvSpPr>
            <a:spLocks noGrp="1"/>
          </p:cNvSpPr>
          <p:nvPr>
            <p:ph type="title"/>
          </p:nvPr>
        </p:nvSpPr>
        <p:spPr/>
        <p:txBody>
          <a:bodyPr/>
          <a:lstStyle/>
          <a:p>
            <a:endParaRPr lang="en-US"/>
          </a:p>
        </p:txBody>
      </p:sp>
      <p:sp>
        <p:nvSpPr>
          <p:cNvPr id="4" name="Content Placeholder 3"/>
          <p:cNvSpPr>
            <a:spLocks noGrp="1"/>
          </p:cNvSpPr>
          <p:nvPr>
            <p:ph sz="half" idx="1"/>
          </p:nvPr>
        </p:nvSpPr>
        <p:spPr>
          <a:xfrm>
            <a:off x="838200" y="1825625"/>
            <a:ext cx="6597316" cy="3981451"/>
          </a:xfrm>
        </p:spPr>
        <p:txBody>
          <a:bodyPr/>
          <a:lstStyle/>
          <a:p>
            <a:r>
              <a:rPr lang="en-US" dirty="0" smtClean="0"/>
              <a:t>A 45 year old man presents with an inability to extend his fingers but can weakly extend his wrist radially. His symptoms began gradually over two weeks, with no preceding trauma. There is a mild ache in his proximal forearm.</a:t>
            </a:r>
            <a:endParaRPr lang="en-US" dirty="0"/>
          </a:p>
          <a:p>
            <a:r>
              <a:rPr lang="en-US" dirty="0" smtClean="0"/>
              <a:t>On examination, he has weak finger extension over MCPJ, intact wrist extension, and no sensory deficits. There is however pain on resisted supination</a:t>
            </a:r>
          </a:p>
        </p:txBody>
      </p:sp>
      <p:pic>
        <p:nvPicPr>
          <p:cNvPr id="5" name="Content Placeholder 4"/>
          <p:cNvPicPr>
            <a:picLocks noGrp="1" noChangeAspect="1"/>
          </p:cNvPicPr>
          <p:nvPr>
            <p:ph sz="half" idx="2"/>
          </p:nvPr>
        </p:nvPicPr>
        <p:blipFill>
          <a:blip r:embed="rId4"/>
          <a:stretch>
            <a:fillRect/>
          </a:stretch>
        </p:blipFill>
        <p:spPr>
          <a:xfrm>
            <a:off x="7435516" y="1854201"/>
            <a:ext cx="4543926" cy="2875453"/>
          </a:xfrm>
        </p:spPr>
      </p:pic>
    </p:spTree>
    <p:extLst>
      <p:ext uri="{BB962C8B-B14F-4D97-AF65-F5344CB8AC3E}">
        <p14:creationId xmlns:p14="http://schemas.microsoft.com/office/powerpoint/2010/main" val="4264772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xmlns=""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1</a:t>
            </a:r>
          </a:p>
        </p:txBody>
      </p:sp>
      <p:cxnSp>
        <p:nvCxnSpPr>
          <p:cNvPr id="8" name="Straight Connector 7">
            <a:extLst>
              <a:ext uri="{FF2B5EF4-FFF2-40B4-BE49-F238E27FC236}">
                <a16:creationId xmlns:a16="http://schemas.microsoft.com/office/drawing/2014/main" xmlns=""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a16="http://schemas.microsoft.com/office/drawing/2014/main" xmlns="" id="{75E6BD48-8151-82C1-1B07-F2BFDDFB41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11">
            <a:extLst>
              <a:ext uri="{FF2B5EF4-FFF2-40B4-BE49-F238E27FC236}">
                <a16:creationId xmlns:a16="http://schemas.microsoft.com/office/drawing/2014/main" xmlns=""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sp>
        <p:nvSpPr>
          <p:cNvPr id="3" name="Title 2"/>
          <p:cNvSpPr>
            <a:spLocks noGrp="1"/>
          </p:cNvSpPr>
          <p:nvPr>
            <p:ph type="title"/>
          </p:nvPr>
        </p:nvSpPr>
        <p:spPr/>
        <p:txBody>
          <a:bodyPr/>
          <a:lstStyle/>
          <a:p>
            <a:endParaRPr lang="en-US"/>
          </a:p>
        </p:txBody>
      </p:sp>
      <p:sp>
        <p:nvSpPr>
          <p:cNvPr id="4" name="Content Placeholder 3"/>
          <p:cNvSpPr>
            <a:spLocks noGrp="1"/>
          </p:cNvSpPr>
          <p:nvPr>
            <p:ph sz="half" idx="1"/>
          </p:nvPr>
        </p:nvSpPr>
        <p:spPr>
          <a:xfrm>
            <a:off x="838200" y="1520825"/>
            <a:ext cx="6597316" cy="4770438"/>
          </a:xfrm>
        </p:spPr>
        <p:txBody>
          <a:bodyPr/>
          <a:lstStyle/>
          <a:p>
            <a:r>
              <a:rPr lang="en-US" dirty="0" smtClean="0"/>
              <a:t>His MRI showed a lipoma compressing the PIN near the arcade of </a:t>
            </a:r>
            <a:r>
              <a:rPr lang="en-US" dirty="0" err="1" smtClean="0"/>
              <a:t>Frohse</a:t>
            </a:r>
            <a:r>
              <a:rPr lang="en-US" dirty="0" smtClean="0"/>
              <a:t>.</a:t>
            </a:r>
          </a:p>
          <a:p>
            <a:endParaRPr lang="en-US" dirty="0"/>
          </a:p>
          <a:p>
            <a:r>
              <a:rPr lang="en-US" dirty="0" smtClean="0"/>
              <a:t>What is the diagnosis?</a:t>
            </a:r>
          </a:p>
          <a:p>
            <a:endParaRPr lang="en-US" dirty="0"/>
          </a:p>
          <a:p>
            <a:r>
              <a:rPr lang="en-US" dirty="0" smtClean="0"/>
              <a:t>Why is there no wrist drop in PIN palsy?</a:t>
            </a:r>
          </a:p>
          <a:p>
            <a:endParaRPr lang="en-US" dirty="0"/>
          </a:p>
          <a:p>
            <a:r>
              <a:rPr lang="en-US" dirty="0" smtClean="0"/>
              <a:t>How would you decompress the PIN?</a:t>
            </a:r>
            <a:endParaRPr lang="en-US" dirty="0"/>
          </a:p>
          <a:p>
            <a:endParaRPr lang="en-US" dirty="0" smtClean="0"/>
          </a:p>
        </p:txBody>
      </p:sp>
      <p:pic>
        <p:nvPicPr>
          <p:cNvPr id="5" name="Content Placeholder 4"/>
          <p:cNvPicPr>
            <a:picLocks noGrp="1" noChangeAspect="1"/>
          </p:cNvPicPr>
          <p:nvPr>
            <p:ph sz="half" idx="2"/>
          </p:nvPr>
        </p:nvPicPr>
        <p:blipFill>
          <a:blip r:embed="rId4"/>
          <a:stretch>
            <a:fillRect/>
          </a:stretch>
        </p:blipFill>
        <p:spPr>
          <a:xfrm>
            <a:off x="7435516" y="1854201"/>
            <a:ext cx="4543926" cy="2875453"/>
          </a:xfrm>
        </p:spPr>
      </p:pic>
    </p:spTree>
    <p:extLst>
      <p:ext uri="{BB962C8B-B14F-4D97-AF65-F5344CB8AC3E}">
        <p14:creationId xmlns:p14="http://schemas.microsoft.com/office/powerpoint/2010/main" val="1490984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xmlns=""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a:t>
            </a:r>
            <a:r>
              <a:rPr lang="en-GB" altLang="en-US" sz="3200" b="1" dirty="0">
                <a:solidFill>
                  <a:srgbClr val="6D102F"/>
                </a:solidFill>
              </a:rPr>
              <a:t>2</a:t>
            </a:r>
            <a:endParaRPr lang="en-GB" altLang="en-US" sz="3200" b="1" dirty="0">
              <a:solidFill>
                <a:srgbClr val="6D102F"/>
              </a:solidFill>
            </a:endParaRPr>
          </a:p>
        </p:txBody>
      </p:sp>
      <p:cxnSp>
        <p:nvCxnSpPr>
          <p:cNvPr id="8" name="Straight Connector 7">
            <a:extLst>
              <a:ext uri="{FF2B5EF4-FFF2-40B4-BE49-F238E27FC236}">
                <a16:creationId xmlns:a16="http://schemas.microsoft.com/office/drawing/2014/main" xmlns=""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a16="http://schemas.microsoft.com/office/drawing/2014/main" xmlns="" id="{75E6BD48-8151-82C1-1B07-F2BFDDFB41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11">
            <a:extLst>
              <a:ext uri="{FF2B5EF4-FFF2-40B4-BE49-F238E27FC236}">
                <a16:creationId xmlns:a16="http://schemas.microsoft.com/office/drawing/2014/main" xmlns=""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sp>
        <p:nvSpPr>
          <p:cNvPr id="4" name="Content Placeholder 3"/>
          <p:cNvSpPr>
            <a:spLocks noGrp="1"/>
          </p:cNvSpPr>
          <p:nvPr>
            <p:ph sz="half" idx="1"/>
          </p:nvPr>
        </p:nvSpPr>
        <p:spPr>
          <a:xfrm>
            <a:off x="838200" y="1520825"/>
            <a:ext cx="6597316" cy="4770438"/>
          </a:xfrm>
        </p:spPr>
        <p:txBody>
          <a:bodyPr/>
          <a:lstStyle/>
          <a:p>
            <a:r>
              <a:rPr lang="en-US" dirty="0" smtClean="0"/>
              <a:t>A 60 year old woman falls, sustaining a mid-shaft </a:t>
            </a:r>
            <a:r>
              <a:rPr lang="en-US" dirty="0" err="1" smtClean="0"/>
              <a:t>humerus</a:t>
            </a:r>
            <a:r>
              <a:rPr lang="en-US" dirty="0" smtClean="0"/>
              <a:t> fracture. She develops </a:t>
            </a:r>
            <a:r>
              <a:rPr lang="en-US" dirty="0" smtClean="0"/>
              <a:t>wrist drop, weak finger extension and numbness over the dorsum of the hand. </a:t>
            </a:r>
          </a:p>
          <a:p>
            <a:endParaRPr lang="en-US" dirty="0"/>
          </a:p>
          <a:p>
            <a:r>
              <a:rPr lang="en-US" dirty="0" smtClean="0"/>
              <a:t>Her X-ray shows a displaced humeral fracture</a:t>
            </a:r>
          </a:p>
          <a:p>
            <a:endParaRPr lang="en-US" dirty="0"/>
          </a:p>
          <a:p>
            <a:r>
              <a:rPr lang="en-US" dirty="0" smtClean="0"/>
              <a:t>What is the diagnosis?</a:t>
            </a:r>
          </a:p>
          <a:p>
            <a:endParaRPr lang="en-US" dirty="0" smtClean="0"/>
          </a:p>
        </p:txBody>
      </p:sp>
      <p:pic>
        <p:nvPicPr>
          <p:cNvPr id="6" name="Content Placeholder 5"/>
          <p:cNvPicPr>
            <a:picLocks noGrp="1" noChangeAspect="1"/>
          </p:cNvPicPr>
          <p:nvPr>
            <p:ph sz="half" idx="2"/>
          </p:nvPr>
        </p:nvPicPr>
        <p:blipFill>
          <a:blip r:embed="rId4"/>
          <a:stretch>
            <a:fillRect/>
          </a:stretch>
        </p:blipFill>
        <p:spPr>
          <a:xfrm>
            <a:off x="8542338" y="1601788"/>
            <a:ext cx="2057400" cy="3937000"/>
          </a:xfrm>
        </p:spPr>
      </p:pic>
    </p:spTree>
    <p:extLst>
      <p:ext uri="{BB962C8B-B14F-4D97-AF65-F5344CB8AC3E}">
        <p14:creationId xmlns:p14="http://schemas.microsoft.com/office/powerpoint/2010/main" val="2030472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xmlns=""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a:t>
            </a:r>
            <a:r>
              <a:rPr lang="en-GB" altLang="en-US" sz="3200" b="1" dirty="0">
                <a:solidFill>
                  <a:srgbClr val="6D102F"/>
                </a:solidFill>
              </a:rPr>
              <a:t>2</a:t>
            </a:r>
            <a:endParaRPr lang="en-GB" altLang="en-US" sz="3200" b="1" dirty="0">
              <a:solidFill>
                <a:srgbClr val="6D102F"/>
              </a:solidFill>
            </a:endParaRPr>
          </a:p>
        </p:txBody>
      </p:sp>
      <p:cxnSp>
        <p:nvCxnSpPr>
          <p:cNvPr id="8" name="Straight Connector 7">
            <a:extLst>
              <a:ext uri="{FF2B5EF4-FFF2-40B4-BE49-F238E27FC236}">
                <a16:creationId xmlns:a16="http://schemas.microsoft.com/office/drawing/2014/main" xmlns=""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a16="http://schemas.microsoft.com/office/drawing/2014/main" xmlns="" id="{75E6BD48-8151-82C1-1B07-F2BFDDFB41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11">
            <a:extLst>
              <a:ext uri="{FF2B5EF4-FFF2-40B4-BE49-F238E27FC236}">
                <a16:creationId xmlns:a16="http://schemas.microsoft.com/office/drawing/2014/main" xmlns=""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sp>
        <p:nvSpPr>
          <p:cNvPr id="4" name="Content Placeholder 3"/>
          <p:cNvSpPr>
            <a:spLocks noGrp="1"/>
          </p:cNvSpPr>
          <p:nvPr>
            <p:ph sz="half" idx="1"/>
          </p:nvPr>
        </p:nvSpPr>
        <p:spPr>
          <a:xfrm>
            <a:off x="838200" y="1520825"/>
            <a:ext cx="7704138" cy="4770438"/>
          </a:xfrm>
        </p:spPr>
        <p:txBody>
          <a:bodyPr/>
          <a:lstStyle/>
          <a:p>
            <a:r>
              <a:rPr lang="en-US" dirty="0" smtClean="0"/>
              <a:t>What would your management plan be? </a:t>
            </a:r>
          </a:p>
          <a:p>
            <a:endParaRPr lang="en-US" dirty="0"/>
          </a:p>
          <a:p>
            <a:r>
              <a:rPr lang="en-US" dirty="0" smtClean="0"/>
              <a:t>What is the likelihood of spontaneous recovery?</a:t>
            </a:r>
          </a:p>
          <a:p>
            <a:endParaRPr lang="en-US" dirty="0"/>
          </a:p>
          <a:p>
            <a:r>
              <a:rPr lang="en-US" dirty="0" smtClean="0"/>
              <a:t>If there is no recovery at six months, what tendon transfers would you choose?</a:t>
            </a:r>
          </a:p>
          <a:p>
            <a:endParaRPr lang="en-US" dirty="0"/>
          </a:p>
          <a:p>
            <a:r>
              <a:rPr lang="en-US" dirty="0" smtClean="0"/>
              <a:t>How would you address the superficial radial nerve symptoms?</a:t>
            </a:r>
          </a:p>
        </p:txBody>
      </p:sp>
      <p:pic>
        <p:nvPicPr>
          <p:cNvPr id="6" name="Content Placeholder 5"/>
          <p:cNvPicPr>
            <a:picLocks noGrp="1" noChangeAspect="1"/>
          </p:cNvPicPr>
          <p:nvPr>
            <p:ph sz="half" idx="2"/>
          </p:nvPr>
        </p:nvPicPr>
        <p:blipFill>
          <a:blip r:embed="rId4"/>
          <a:stretch>
            <a:fillRect/>
          </a:stretch>
        </p:blipFill>
        <p:spPr>
          <a:xfrm>
            <a:off x="8542338" y="1601788"/>
            <a:ext cx="2057400" cy="3937000"/>
          </a:xfrm>
        </p:spPr>
      </p:pic>
    </p:spTree>
    <p:extLst>
      <p:ext uri="{BB962C8B-B14F-4D97-AF65-F5344CB8AC3E}">
        <p14:creationId xmlns:p14="http://schemas.microsoft.com/office/powerpoint/2010/main" val="284916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xmlns=""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a:t>
            </a:r>
            <a:r>
              <a:rPr lang="en-GB" altLang="en-US" sz="3200" b="1" dirty="0" smtClean="0">
                <a:solidFill>
                  <a:srgbClr val="6D102F"/>
                </a:solidFill>
              </a:rPr>
              <a:t>3</a:t>
            </a:r>
            <a:endParaRPr lang="en-GB" altLang="en-US" sz="3200" b="1" dirty="0">
              <a:solidFill>
                <a:srgbClr val="6D102F"/>
              </a:solidFill>
            </a:endParaRPr>
          </a:p>
        </p:txBody>
      </p:sp>
      <p:cxnSp>
        <p:nvCxnSpPr>
          <p:cNvPr id="8" name="Straight Connector 7">
            <a:extLst>
              <a:ext uri="{FF2B5EF4-FFF2-40B4-BE49-F238E27FC236}">
                <a16:creationId xmlns:a16="http://schemas.microsoft.com/office/drawing/2014/main" xmlns=""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a16="http://schemas.microsoft.com/office/drawing/2014/main" xmlns="" id="{75E6BD48-8151-82C1-1B07-F2BFDDFB41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11">
            <a:extLst>
              <a:ext uri="{FF2B5EF4-FFF2-40B4-BE49-F238E27FC236}">
                <a16:creationId xmlns:a16="http://schemas.microsoft.com/office/drawing/2014/main" xmlns=""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sp>
        <p:nvSpPr>
          <p:cNvPr id="4" name="Content Placeholder 3"/>
          <p:cNvSpPr>
            <a:spLocks noGrp="1"/>
          </p:cNvSpPr>
          <p:nvPr>
            <p:ph sz="half" idx="1"/>
          </p:nvPr>
        </p:nvSpPr>
        <p:spPr>
          <a:xfrm>
            <a:off x="838200" y="1520825"/>
            <a:ext cx="6934200" cy="4770438"/>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A 35 year old man undergoes ORIF of a mid-shaft </a:t>
            </a:r>
            <a:r>
              <a:rPr lang="en-US" dirty="0" err="1" smtClean="0"/>
              <a:t>humerus</a:t>
            </a:r>
            <a:r>
              <a:rPr lang="en-US" dirty="0" smtClean="0"/>
              <a:t> fracture via a posterior approach. Post-operatively, he complains of complete wrist and finger drop with numbness over the dorsum of the hand.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3" name="Content Placeholder 2"/>
          <p:cNvPicPr>
            <a:picLocks noGrp="1" noChangeAspect="1"/>
          </p:cNvPicPr>
          <p:nvPr>
            <p:ph sz="half" idx="2"/>
          </p:nvPr>
        </p:nvPicPr>
        <p:blipFill rotWithShape="1">
          <a:blip r:embed="rId4"/>
          <a:srcRect t="8520"/>
          <a:stretch/>
        </p:blipFill>
        <p:spPr>
          <a:xfrm>
            <a:off x="8106172" y="1962339"/>
            <a:ext cx="3647281" cy="3336549"/>
          </a:xfrm>
        </p:spPr>
      </p:pic>
    </p:spTree>
    <p:extLst>
      <p:ext uri="{BB962C8B-B14F-4D97-AF65-F5344CB8AC3E}">
        <p14:creationId xmlns:p14="http://schemas.microsoft.com/office/powerpoint/2010/main" val="13574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xmlns=""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a:t>
            </a:r>
            <a:r>
              <a:rPr lang="en-GB" altLang="en-US" sz="3200" b="1" dirty="0" smtClean="0">
                <a:solidFill>
                  <a:srgbClr val="6D102F"/>
                </a:solidFill>
              </a:rPr>
              <a:t>3</a:t>
            </a:r>
            <a:endParaRPr lang="en-GB" altLang="en-US" sz="3200" b="1" dirty="0">
              <a:solidFill>
                <a:srgbClr val="6D102F"/>
              </a:solidFill>
            </a:endParaRPr>
          </a:p>
        </p:txBody>
      </p:sp>
      <p:cxnSp>
        <p:nvCxnSpPr>
          <p:cNvPr id="8" name="Straight Connector 7">
            <a:extLst>
              <a:ext uri="{FF2B5EF4-FFF2-40B4-BE49-F238E27FC236}">
                <a16:creationId xmlns:a16="http://schemas.microsoft.com/office/drawing/2014/main" xmlns=""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a16="http://schemas.microsoft.com/office/drawing/2014/main" xmlns="" id="{75E6BD48-8151-82C1-1B07-F2BFDDFB41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11">
            <a:extLst>
              <a:ext uri="{FF2B5EF4-FFF2-40B4-BE49-F238E27FC236}">
                <a16:creationId xmlns:a16="http://schemas.microsoft.com/office/drawing/2014/main" xmlns=""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sp>
        <p:nvSpPr>
          <p:cNvPr id="4" name="Content Placeholder 3"/>
          <p:cNvSpPr>
            <a:spLocks noGrp="1"/>
          </p:cNvSpPr>
          <p:nvPr>
            <p:ph sz="half" idx="1"/>
          </p:nvPr>
        </p:nvSpPr>
        <p:spPr>
          <a:xfrm>
            <a:off x="838199" y="1520825"/>
            <a:ext cx="7267973" cy="4138614"/>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smtClean="0"/>
              <a:t>His examination findings are as </a:t>
            </a:r>
            <a:r>
              <a:rPr lang="en-US" sz="2400" smtClean="0"/>
              <a:t>follows:</a:t>
            </a:r>
            <a:endParaRPr lang="en-US" sz="2400" dirty="0"/>
          </a:p>
          <a:p>
            <a:pPr marL="0" marR="0" lvl="0" indent="0" defTabSz="914400" eaLnBrk="1" fontAlgn="auto" latinLnBrk="0" hangingPunct="1">
              <a:lnSpc>
                <a:spcPct val="100000"/>
              </a:lnSpc>
              <a:spcBef>
                <a:spcPts val="0"/>
              </a:spcBef>
              <a:spcAft>
                <a:spcPts val="0"/>
              </a:spcAft>
              <a:buClrTx/>
              <a:buSzTx/>
              <a:buFontTx/>
              <a:buNone/>
              <a:tabLst/>
              <a:defRPr/>
            </a:pPr>
            <a:r>
              <a:rPr lang="en-US" sz="2400" b="1" u="sng" dirty="0"/>
              <a:t>M</a:t>
            </a:r>
            <a:r>
              <a:rPr lang="en-US" sz="2400" b="1" u="sng" dirty="0" smtClean="0"/>
              <a:t>otor: </a:t>
            </a:r>
          </a:p>
          <a:p>
            <a:pPr marR="0" lvl="0" defTabSz="914400" eaLnBrk="1" fontAlgn="auto" latinLnBrk="0" hangingPunct="1">
              <a:lnSpc>
                <a:spcPct val="100000"/>
              </a:lnSpc>
              <a:spcBef>
                <a:spcPts val="0"/>
              </a:spcBef>
              <a:spcAft>
                <a:spcPts val="0"/>
              </a:spcAft>
              <a:buClrTx/>
              <a:buSzTx/>
              <a:buFontTx/>
              <a:buChar char="-"/>
              <a:tabLst/>
              <a:defRPr/>
            </a:pPr>
            <a:r>
              <a:rPr lang="en-US" sz="2400" dirty="0" smtClean="0"/>
              <a:t>0/5 wrist extension (ECRL, ECRB, ECU absent)</a:t>
            </a:r>
          </a:p>
          <a:p>
            <a:pPr marR="0" lvl="0" defTabSz="914400" eaLnBrk="1" fontAlgn="auto" latinLnBrk="0" hangingPunct="1">
              <a:lnSpc>
                <a:spcPct val="100000"/>
              </a:lnSpc>
              <a:spcBef>
                <a:spcPts val="0"/>
              </a:spcBef>
              <a:spcAft>
                <a:spcPts val="0"/>
              </a:spcAft>
              <a:buClrTx/>
              <a:buSzTx/>
              <a:buFontTx/>
              <a:buChar char="-"/>
              <a:tabLst/>
              <a:defRPr/>
            </a:pPr>
            <a:r>
              <a:rPr lang="en-US" sz="2400" dirty="0" smtClean="0"/>
              <a:t>0/5 finger extension (EDC, EIP, EDM absent)</a:t>
            </a:r>
          </a:p>
          <a:p>
            <a:pPr marR="0" lvl="0" defTabSz="914400" eaLnBrk="1" fontAlgn="auto" latinLnBrk="0" hangingPunct="1">
              <a:lnSpc>
                <a:spcPct val="100000"/>
              </a:lnSpc>
              <a:spcBef>
                <a:spcPts val="0"/>
              </a:spcBef>
              <a:spcAft>
                <a:spcPts val="0"/>
              </a:spcAft>
              <a:buClrTx/>
              <a:buSzTx/>
              <a:buFontTx/>
              <a:buChar char="-"/>
              <a:tabLst/>
              <a:defRPr/>
            </a:pPr>
            <a:r>
              <a:rPr lang="en-US" sz="2400" dirty="0" smtClean="0"/>
              <a:t>0/5 thumb extension (EPL, EPB absent)</a:t>
            </a:r>
          </a:p>
          <a:p>
            <a:pPr marR="0" lvl="0" defTabSz="914400" eaLnBrk="1" fontAlgn="auto" latinLnBrk="0" hangingPunct="1">
              <a:lnSpc>
                <a:spcPct val="100000"/>
              </a:lnSpc>
              <a:spcBef>
                <a:spcPts val="0"/>
              </a:spcBef>
              <a:spcAft>
                <a:spcPts val="0"/>
              </a:spcAft>
              <a:buClrTx/>
              <a:buSzTx/>
              <a:buFontTx/>
              <a:buChar char="-"/>
              <a:tabLst/>
              <a:defRPr/>
            </a:pPr>
            <a:r>
              <a:rPr lang="en-US" sz="2400" dirty="0" smtClean="0"/>
              <a:t>Weak supination </a:t>
            </a:r>
          </a:p>
          <a:p>
            <a:pPr marL="0" marR="0" lvl="0" indent="0" defTabSz="914400" eaLnBrk="1" fontAlgn="auto" latinLnBrk="0" hangingPunct="1">
              <a:lnSpc>
                <a:spcPct val="100000"/>
              </a:lnSpc>
              <a:spcBef>
                <a:spcPts val="0"/>
              </a:spcBef>
              <a:spcAft>
                <a:spcPts val="0"/>
              </a:spcAft>
              <a:buClrTx/>
              <a:buSzTx/>
              <a:buNone/>
              <a:tabLst/>
              <a:defRPr/>
            </a:pPr>
            <a:r>
              <a:rPr lang="en-US" sz="2400" b="1" u="sng" dirty="0" smtClean="0"/>
              <a:t>Sensory:</a:t>
            </a:r>
          </a:p>
          <a:p>
            <a:pPr marR="0" lvl="0" defTabSz="914400" eaLnBrk="1" fontAlgn="auto" latinLnBrk="0" hangingPunct="1">
              <a:lnSpc>
                <a:spcPct val="100000"/>
              </a:lnSpc>
              <a:spcBef>
                <a:spcPts val="0"/>
              </a:spcBef>
              <a:spcAft>
                <a:spcPts val="0"/>
              </a:spcAft>
              <a:buClrTx/>
              <a:buSzTx/>
              <a:buFontTx/>
              <a:buChar char="-"/>
              <a:tabLst/>
              <a:defRPr/>
            </a:pPr>
            <a:r>
              <a:rPr lang="en-US" sz="2400" dirty="0" smtClean="0"/>
              <a:t>Loss over dorsal first web space </a:t>
            </a:r>
          </a:p>
          <a:p>
            <a:pPr marL="0" marR="0" lvl="0" indent="0" defTabSz="914400" eaLnBrk="1" fontAlgn="auto" latinLnBrk="0" hangingPunct="1">
              <a:lnSpc>
                <a:spcPct val="100000"/>
              </a:lnSpc>
              <a:spcBef>
                <a:spcPts val="0"/>
              </a:spcBef>
              <a:spcAft>
                <a:spcPts val="0"/>
              </a:spcAft>
              <a:buClrTx/>
              <a:buSzTx/>
              <a:buNone/>
              <a:tabLst/>
              <a:defRPr/>
            </a:pPr>
            <a:r>
              <a:rPr lang="en-US" sz="2400" b="1" u="sng" dirty="0" smtClean="0"/>
              <a:t>Special test: </a:t>
            </a:r>
          </a:p>
          <a:p>
            <a:pPr marL="0" marR="0" lvl="0" indent="0" defTabSz="914400" eaLnBrk="1" fontAlgn="auto" latinLnBrk="0" hangingPunct="1">
              <a:lnSpc>
                <a:spcPct val="100000"/>
              </a:lnSpc>
              <a:spcBef>
                <a:spcPts val="0"/>
              </a:spcBef>
              <a:spcAft>
                <a:spcPts val="0"/>
              </a:spcAft>
              <a:buClrTx/>
              <a:buSzTx/>
              <a:buNone/>
              <a:tabLst/>
              <a:defRPr/>
            </a:pPr>
            <a:r>
              <a:rPr lang="en-US" sz="2400" dirty="0" err="1" smtClean="0"/>
              <a:t>Tinel’s</a:t>
            </a:r>
            <a:r>
              <a:rPr lang="en-US" sz="2400" dirty="0" smtClean="0"/>
              <a:t> sign positive at surgical scar</a:t>
            </a:r>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p>
        </p:txBody>
      </p:sp>
      <p:pic>
        <p:nvPicPr>
          <p:cNvPr id="3" name="Content Placeholder 2"/>
          <p:cNvPicPr>
            <a:picLocks noGrp="1" noChangeAspect="1"/>
          </p:cNvPicPr>
          <p:nvPr>
            <p:ph sz="half" idx="2"/>
          </p:nvPr>
        </p:nvPicPr>
        <p:blipFill rotWithShape="1">
          <a:blip r:embed="rId4"/>
          <a:srcRect t="8520"/>
          <a:stretch/>
        </p:blipFill>
        <p:spPr>
          <a:xfrm>
            <a:off x="8106172" y="1962339"/>
            <a:ext cx="3647281" cy="3336549"/>
          </a:xfrm>
        </p:spPr>
      </p:pic>
    </p:spTree>
    <p:extLst>
      <p:ext uri="{BB962C8B-B14F-4D97-AF65-F5344CB8AC3E}">
        <p14:creationId xmlns:p14="http://schemas.microsoft.com/office/powerpoint/2010/main" val="700504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xmlns=""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a:t>
            </a:r>
            <a:r>
              <a:rPr lang="en-GB" altLang="en-US" sz="3200" b="1" dirty="0" smtClean="0">
                <a:solidFill>
                  <a:srgbClr val="6D102F"/>
                </a:solidFill>
              </a:rPr>
              <a:t>3</a:t>
            </a:r>
            <a:endParaRPr lang="en-GB" altLang="en-US" sz="3200" b="1" dirty="0">
              <a:solidFill>
                <a:srgbClr val="6D102F"/>
              </a:solidFill>
            </a:endParaRPr>
          </a:p>
        </p:txBody>
      </p:sp>
      <p:cxnSp>
        <p:nvCxnSpPr>
          <p:cNvPr id="8" name="Straight Connector 7">
            <a:extLst>
              <a:ext uri="{FF2B5EF4-FFF2-40B4-BE49-F238E27FC236}">
                <a16:creationId xmlns:a16="http://schemas.microsoft.com/office/drawing/2014/main" xmlns=""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a16="http://schemas.microsoft.com/office/drawing/2014/main" xmlns="" id="{75E6BD48-8151-82C1-1B07-F2BFDDFB41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11">
            <a:extLst>
              <a:ext uri="{FF2B5EF4-FFF2-40B4-BE49-F238E27FC236}">
                <a16:creationId xmlns:a16="http://schemas.microsoft.com/office/drawing/2014/main" xmlns=""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sp>
        <p:nvSpPr>
          <p:cNvPr id="4" name="Content Placeholder 3"/>
          <p:cNvSpPr>
            <a:spLocks noGrp="1"/>
          </p:cNvSpPr>
          <p:nvPr>
            <p:ph sz="half" idx="1"/>
          </p:nvPr>
        </p:nvSpPr>
        <p:spPr>
          <a:xfrm>
            <a:off x="838200" y="1520825"/>
            <a:ext cx="6934200" cy="4770438"/>
          </a:xfrm>
        </p:spPr>
        <p:txBody>
          <a:bodyPr/>
          <a:lstStyle/>
          <a:p>
            <a:pPr fontAlgn="auto">
              <a:lnSpc>
                <a:spcPct val="100000"/>
              </a:lnSpc>
              <a:spcBef>
                <a:spcPts val="0"/>
              </a:spcBef>
              <a:spcAft>
                <a:spcPts val="0"/>
              </a:spcAft>
            </a:pPr>
            <a:r>
              <a:rPr lang="en-US" dirty="0" smtClean="0"/>
              <a:t>What investigations can be performed?</a:t>
            </a:r>
          </a:p>
          <a:p>
            <a:pPr fontAlgn="auto">
              <a:lnSpc>
                <a:spcPct val="100000"/>
              </a:lnSpc>
              <a:spcBef>
                <a:spcPts val="0"/>
              </a:spcBef>
              <a:spcAft>
                <a:spcPts val="0"/>
              </a:spcAft>
            </a:pPr>
            <a:endParaRPr lang="en-US" dirty="0"/>
          </a:p>
          <a:p>
            <a:pPr fontAlgn="auto">
              <a:lnSpc>
                <a:spcPct val="100000"/>
              </a:lnSpc>
              <a:spcBef>
                <a:spcPts val="0"/>
              </a:spcBef>
              <a:spcAft>
                <a:spcPts val="0"/>
              </a:spcAft>
            </a:pPr>
            <a:r>
              <a:rPr lang="en-US" dirty="0" smtClean="0"/>
              <a:t>What is the diagnosis?</a:t>
            </a:r>
          </a:p>
          <a:p>
            <a:pPr fontAlgn="auto">
              <a:lnSpc>
                <a:spcPct val="100000"/>
              </a:lnSpc>
              <a:spcBef>
                <a:spcPts val="0"/>
              </a:spcBef>
              <a:spcAft>
                <a:spcPts val="0"/>
              </a:spcAft>
            </a:pPr>
            <a:endParaRPr lang="en-US" dirty="0"/>
          </a:p>
          <a:p>
            <a:pPr fontAlgn="auto">
              <a:lnSpc>
                <a:spcPct val="100000"/>
              </a:lnSpc>
              <a:spcBef>
                <a:spcPts val="0"/>
              </a:spcBef>
              <a:spcAft>
                <a:spcPts val="0"/>
              </a:spcAft>
            </a:pPr>
            <a:r>
              <a:rPr lang="en-US" dirty="0" smtClean="0"/>
              <a:t>How does a high radial nerve palsy differ from a low radial nerve palsy?</a:t>
            </a:r>
          </a:p>
          <a:p>
            <a:pPr fontAlgn="auto">
              <a:lnSpc>
                <a:spcPct val="100000"/>
              </a:lnSpc>
              <a:spcBef>
                <a:spcPts val="0"/>
              </a:spcBef>
              <a:spcAft>
                <a:spcPts val="0"/>
              </a:spcAft>
            </a:pPr>
            <a:endParaRPr lang="en-US" dirty="0"/>
          </a:p>
          <a:p>
            <a:pPr fontAlgn="auto">
              <a:lnSpc>
                <a:spcPct val="100000"/>
              </a:lnSpc>
              <a:spcBef>
                <a:spcPts val="0"/>
              </a:spcBef>
              <a:spcAft>
                <a:spcPts val="0"/>
              </a:spcAft>
            </a:pPr>
            <a:r>
              <a:rPr lang="en-US" dirty="0" smtClean="0"/>
              <a:t>What are the possible mechanisms of injury during ORIF? </a:t>
            </a:r>
            <a:endParaRPr lang="en-US" dirty="0"/>
          </a:p>
        </p:txBody>
      </p:sp>
      <p:pic>
        <p:nvPicPr>
          <p:cNvPr id="3" name="Content Placeholder 2"/>
          <p:cNvPicPr>
            <a:picLocks noGrp="1" noChangeAspect="1"/>
          </p:cNvPicPr>
          <p:nvPr>
            <p:ph sz="half" idx="2"/>
          </p:nvPr>
        </p:nvPicPr>
        <p:blipFill rotWithShape="1">
          <a:blip r:embed="rId4"/>
          <a:srcRect t="8520"/>
          <a:stretch/>
        </p:blipFill>
        <p:spPr>
          <a:xfrm>
            <a:off x="8106172" y="1962339"/>
            <a:ext cx="3647281" cy="3336549"/>
          </a:xfrm>
        </p:spPr>
      </p:pic>
    </p:spTree>
    <p:extLst>
      <p:ext uri="{BB962C8B-B14F-4D97-AF65-F5344CB8AC3E}">
        <p14:creationId xmlns:p14="http://schemas.microsoft.com/office/powerpoint/2010/main" val="1631974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xmlns=""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a:t>
            </a:r>
            <a:r>
              <a:rPr lang="en-GB" altLang="en-US" sz="3200" b="1" dirty="0" smtClean="0">
                <a:solidFill>
                  <a:srgbClr val="6D102F"/>
                </a:solidFill>
              </a:rPr>
              <a:t>3</a:t>
            </a:r>
            <a:endParaRPr lang="en-GB" altLang="en-US" sz="3200" b="1" dirty="0">
              <a:solidFill>
                <a:srgbClr val="6D102F"/>
              </a:solidFill>
            </a:endParaRPr>
          </a:p>
        </p:txBody>
      </p:sp>
      <p:cxnSp>
        <p:nvCxnSpPr>
          <p:cNvPr id="8" name="Straight Connector 7">
            <a:extLst>
              <a:ext uri="{FF2B5EF4-FFF2-40B4-BE49-F238E27FC236}">
                <a16:creationId xmlns:a16="http://schemas.microsoft.com/office/drawing/2014/main" xmlns=""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a16="http://schemas.microsoft.com/office/drawing/2014/main" xmlns="" id="{75E6BD48-8151-82C1-1B07-F2BFDDFB41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11">
            <a:extLst>
              <a:ext uri="{FF2B5EF4-FFF2-40B4-BE49-F238E27FC236}">
                <a16:creationId xmlns:a16="http://schemas.microsoft.com/office/drawing/2014/main" xmlns=""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sp>
        <p:nvSpPr>
          <p:cNvPr id="4" name="Content Placeholder 3"/>
          <p:cNvSpPr>
            <a:spLocks noGrp="1"/>
          </p:cNvSpPr>
          <p:nvPr>
            <p:ph sz="half" idx="1"/>
          </p:nvPr>
        </p:nvSpPr>
        <p:spPr>
          <a:xfrm>
            <a:off x="838200" y="1520825"/>
            <a:ext cx="6934200" cy="4770438"/>
          </a:xfrm>
        </p:spPr>
        <p:txBody>
          <a:bodyPr/>
          <a:lstStyle/>
          <a:p>
            <a:pPr fontAlgn="auto">
              <a:lnSpc>
                <a:spcPct val="100000"/>
              </a:lnSpc>
              <a:spcBef>
                <a:spcPts val="0"/>
              </a:spcBef>
              <a:spcAft>
                <a:spcPts val="0"/>
              </a:spcAft>
            </a:pPr>
            <a:r>
              <a:rPr lang="en-US" dirty="0" smtClean="0"/>
              <a:t>When should the nerve be explored?</a:t>
            </a:r>
          </a:p>
          <a:p>
            <a:pPr fontAlgn="auto">
              <a:lnSpc>
                <a:spcPct val="100000"/>
              </a:lnSpc>
              <a:spcBef>
                <a:spcPts val="0"/>
              </a:spcBef>
              <a:spcAft>
                <a:spcPts val="0"/>
              </a:spcAft>
            </a:pPr>
            <a:endParaRPr lang="en-US" dirty="0" smtClean="0"/>
          </a:p>
          <a:p>
            <a:pPr fontAlgn="auto">
              <a:lnSpc>
                <a:spcPct val="100000"/>
              </a:lnSpc>
              <a:spcBef>
                <a:spcPts val="0"/>
              </a:spcBef>
              <a:spcAft>
                <a:spcPts val="0"/>
              </a:spcAft>
            </a:pPr>
            <a:r>
              <a:rPr lang="en-US" dirty="0" smtClean="0"/>
              <a:t>What surgical options are there for irreversible nerve injuries?</a:t>
            </a:r>
          </a:p>
          <a:p>
            <a:pPr fontAlgn="auto">
              <a:lnSpc>
                <a:spcPct val="100000"/>
              </a:lnSpc>
              <a:spcBef>
                <a:spcPts val="0"/>
              </a:spcBef>
              <a:spcAft>
                <a:spcPts val="0"/>
              </a:spcAft>
            </a:pPr>
            <a:endParaRPr lang="en-US" dirty="0"/>
          </a:p>
          <a:p>
            <a:pPr fontAlgn="auto">
              <a:lnSpc>
                <a:spcPct val="100000"/>
              </a:lnSpc>
              <a:spcBef>
                <a:spcPts val="0"/>
              </a:spcBef>
              <a:spcAft>
                <a:spcPts val="0"/>
              </a:spcAft>
            </a:pPr>
            <a:r>
              <a:rPr lang="en-US" dirty="0" smtClean="0"/>
              <a:t>How would you counsel the patient?</a:t>
            </a:r>
            <a:endParaRPr lang="en-US" dirty="0"/>
          </a:p>
        </p:txBody>
      </p:sp>
      <p:pic>
        <p:nvPicPr>
          <p:cNvPr id="3" name="Content Placeholder 2"/>
          <p:cNvPicPr>
            <a:picLocks noGrp="1" noChangeAspect="1"/>
          </p:cNvPicPr>
          <p:nvPr>
            <p:ph sz="half" idx="2"/>
          </p:nvPr>
        </p:nvPicPr>
        <p:blipFill rotWithShape="1">
          <a:blip r:embed="rId4"/>
          <a:srcRect t="8520"/>
          <a:stretch/>
        </p:blipFill>
        <p:spPr>
          <a:xfrm>
            <a:off x="8106172" y="1962339"/>
            <a:ext cx="3647281" cy="3336549"/>
          </a:xfrm>
        </p:spPr>
      </p:pic>
    </p:spTree>
    <p:extLst>
      <p:ext uri="{BB962C8B-B14F-4D97-AF65-F5344CB8AC3E}">
        <p14:creationId xmlns:p14="http://schemas.microsoft.com/office/powerpoint/2010/main" val="1427751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551</TotalTime>
  <Words>390</Words>
  <Application>Microsoft Macintosh PowerPoint</Application>
  <PresentationFormat>Widescreen</PresentationFormat>
  <Paragraphs>67</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 Light</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Record a Presentation</dc:title>
  <dc:subject/>
  <dc:creator>Orians, A.J.</dc:creator>
  <cp:keywords/>
  <dc:description/>
  <cp:lastModifiedBy>Microsoft Office User</cp:lastModifiedBy>
  <cp:revision>53</cp:revision>
  <dcterms:modified xsi:type="dcterms:W3CDTF">2025-06-14T15:54:18Z</dcterms:modified>
  <cp:category/>
</cp:coreProperties>
</file>