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9"/>
  </p:notesMasterIdLst>
  <p:sldIdLst>
    <p:sldId id="260" r:id="rId2"/>
    <p:sldId id="257" r:id="rId3"/>
    <p:sldId id="261" r:id="rId4"/>
    <p:sldId id="263" r:id="rId5"/>
    <p:sldId id="264" r:id="rId6"/>
    <p:sldId id="265" r:id="rId7"/>
    <p:sldId id="258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7E56D4-8C18-2148-B54D-5DF123701DC0}" v="50" dt="2024-08-14T09:08:05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45"/>
  </p:normalViewPr>
  <p:slideViewPr>
    <p:cSldViewPr snapToGrid="0" snapToObjects="1">
      <p:cViewPr varScale="1">
        <p:scale>
          <a:sx n="113" d="100"/>
          <a:sy n="113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14/08/2024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14/08/2024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14/08/2024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14/08/2024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14/08/2024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14/08/2024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>
            <a:extLst>
              <a:ext uri="{FF2B5EF4-FFF2-40B4-BE49-F238E27FC236}">
                <a16:creationId xmlns:a16="http://schemas.microsoft.com/office/drawing/2014/main" id="{CECC4F85-8956-8917-1565-C33B7265B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811463"/>
            <a:ext cx="46561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  <p:pic>
        <p:nvPicPr>
          <p:cNvPr id="14338" name="Picture 8">
            <a:extLst>
              <a:ext uri="{FF2B5EF4-FFF2-40B4-BE49-F238E27FC236}">
                <a16:creationId xmlns:a16="http://schemas.microsoft.com/office/drawing/2014/main" id="{A1F6D9FD-58F6-C514-C348-CA63DB63B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9">
            <a:extLst>
              <a:ext uri="{FF2B5EF4-FFF2-40B4-BE49-F238E27FC236}">
                <a16:creationId xmlns:a16="http://schemas.microsoft.com/office/drawing/2014/main" id="{D379298C-2832-C528-55BD-45AFEF43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4417661"/>
            <a:ext cx="77676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Module 8.1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Nerve injury, repair and biology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575958"/>
                </a:solidFill>
              </a:rPr>
              <a:t>CBDs</a:t>
            </a:r>
          </a:p>
        </p:txBody>
      </p:sp>
      <p:pic>
        <p:nvPicPr>
          <p:cNvPr id="14340" name="Picture 10">
            <a:extLst>
              <a:ext uri="{FF2B5EF4-FFF2-40B4-BE49-F238E27FC236}">
                <a16:creationId xmlns:a16="http://schemas.microsoft.com/office/drawing/2014/main" id="{B97DCCB1-6B78-27FD-3A5E-4D30D0E10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89" y="2507404"/>
            <a:ext cx="4656137" cy="309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49749"/>
            <a:ext cx="3826933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endParaRPr lang="en-GB" altLang="en-US" sz="2000" dirty="0">
              <a:solidFill>
                <a:srgbClr val="575958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Name the labelled components of a neuron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What is the influence of myelin to signal conduction?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What type of neurons are typically myelinated vs unmyelinated?</a:t>
            </a: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2" name="Picture 2" descr="Ultrastructure of Nerves - Classification - Neurones ...">
            <a:extLst>
              <a:ext uri="{FF2B5EF4-FFF2-40B4-BE49-F238E27FC236}">
                <a16:creationId xmlns:a16="http://schemas.microsoft.com/office/drawing/2014/main" id="{4B32B12C-C474-69BB-2B36-80639E15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75" y="1770628"/>
            <a:ext cx="6361288" cy="37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EA4342-5FAD-EA17-2B63-5A2CD0B4FCE2}"/>
              </a:ext>
            </a:extLst>
          </p:cNvPr>
          <p:cNvSpPr/>
          <p:nvPr/>
        </p:nvSpPr>
        <p:spPr>
          <a:xfrm>
            <a:off x="5362222" y="1770628"/>
            <a:ext cx="1151467" cy="306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C6EA0-4EFD-6C50-3A30-627E172DA69F}"/>
              </a:ext>
            </a:extLst>
          </p:cNvPr>
          <p:cNvSpPr/>
          <p:nvPr/>
        </p:nvSpPr>
        <p:spPr>
          <a:xfrm>
            <a:off x="6666090" y="3150695"/>
            <a:ext cx="536222" cy="39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C52434-F6D1-75C5-D20A-01DCE8D920B9}"/>
              </a:ext>
            </a:extLst>
          </p:cNvPr>
          <p:cNvSpPr/>
          <p:nvPr/>
        </p:nvSpPr>
        <p:spPr>
          <a:xfrm>
            <a:off x="8486688" y="2953686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3496B-DCC0-A374-B0D2-308FD9A740E1}"/>
              </a:ext>
            </a:extLst>
          </p:cNvPr>
          <p:cNvSpPr/>
          <p:nvPr/>
        </p:nvSpPr>
        <p:spPr>
          <a:xfrm>
            <a:off x="10261513" y="1923892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28840-1CF0-E906-9EDB-1F2E6B128604}"/>
              </a:ext>
            </a:extLst>
          </p:cNvPr>
          <p:cNvSpPr/>
          <p:nvPr/>
        </p:nvSpPr>
        <p:spPr>
          <a:xfrm>
            <a:off x="9485755" y="4248717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F5918C-8EA9-CF78-98E1-5E979B8A1130}"/>
              </a:ext>
            </a:extLst>
          </p:cNvPr>
          <p:cNvSpPr/>
          <p:nvPr/>
        </p:nvSpPr>
        <p:spPr>
          <a:xfrm>
            <a:off x="8165219" y="4658466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E08951-42AF-D292-D960-5937BC867B4A}"/>
              </a:ext>
            </a:extLst>
          </p:cNvPr>
          <p:cNvSpPr/>
          <p:nvPr/>
        </p:nvSpPr>
        <p:spPr>
          <a:xfrm>
            <a:off x="5021530" y="5212417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49750"/>
            <a:ext cx="5034844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endParaRPr lang="en-GB" b="1" dirty="0">
              <a:solidFill>
                <a:srgbClr val="575958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 Describe what’s happening at points 1 – 5 during the adjacent action potential</a:t>
            </a:r>
          </a:p>
          <a:p>
            <a:pPr marL="0" indent="0" eaLnBrk="1" hangingPunct="1"/>
            <a:endParaRPr lang="en-GB" sz="1600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endParaRPr lang="en-GB" sz="16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2" name="Picture 2" descr="What is Action Potential, Membrane ...">
            <a:extLst>
              <a:ext uri="{FF2B5EF4-FFF2-40B4-BE49-F238E27FC236}">
                <a16:creationId xmlns:a16="http://schemas.microsoft.com/office/drawing/2014/main" id="{D073F7AA-12C6-03FD-DC83-B3C9C6A5B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444" y="1653164"/>
            <a:ext cx="4177419" cy="387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8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49750"/>
            <a:ext cx="3273777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endParaRPr lang="en-GB" b="1" dirty="0">
              <a:solidFill>
                <a:srgbClr val="575958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 Use the diagram to describe the pathophysiology behind the Seddon and Sunderland classification systems</a:t>
            </a:r>
          </a:p>
          <a:p>
            <a:pPr marL="0" indent="0" eaLnBrk="1" hangingPunct="1"/>
            <a:endParaRPr lang="en-GB" sz="1600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endParaRPr lang="en-GB" sz="16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4100" name="Picture 4" descr="Sunderland's classification of nerve injuries. Grade 1: The... | Download  Scientific Diagram">
            <a:extLst>
              <a:ext uri="{FF2B5EF4-FFF2-40B4-BE49-F238E27FC236}">
                <a16:creationId xmlns:a16="http://schemas.microsoft.com/office/drawing/2014/main" id="{FC7A0E14-46F3-80C1-44B1-8BCAC1F2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55" y="347662"/>
            <a:ext cx="6934553" cy="57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2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49750"/>
            <a:ext cx="4391378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endParaRPr lang="en-GB" b="1" dirty="0">
              <a:solidFill>
                <a:srgbClr val="575958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You explore the wound of a 36 year old mechanic who sustained a </a:t>
            </a:r>
            <a:r>
              <a:rPr lang="en-GB" b="1" dirty="0" err="1">
                <a:solidFill>
                  <a:srgbClr val="575958"/>
                </a:solidFill>
              </a:rPr>
              <a:t>lacerfation</a:t>
            </a:r>
            <a:r>
              <a:rPr lang="en-GB" b="1" dirty="0">
                <a:solidFill>
                  <a:srgbClr val="575958"/>
                </a:solidFill>
              </a:rPr>
              <a:t> to the palm of his left hand. The Radial digital nerve to the index has been cut, and after debridement has approximately 8mm gap.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b="1" dirty="0">
              <a:solidFill>
                <a:srgbClr val="575958"/>
              </a:solidFill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Describe your requirements to attempt direct repair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endParaRPr lang="en-GB" b="1" dirty="0">
              <a:solidFill>
                <a:srgbClr val="575958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2. Suppose the nerve ends can’t be brought together without tension – what are your options?</a:t>
            </a:r>
          </a:p>
          <a:p>
            <a:pPr marL="0" indent="0" eaLnBrk="1" hangingPunct="1"/>
            <a:endParaRPr lang="en-GB" sz="1600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endParaRPr lang="en-GB" sz="16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A175E56-BEC7-4AC9-0DC2-128875B86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11524" b="12921"/>
          <a:stretch/>
        </p:blipFill>
        <p:spPr bwMode="auto">
          <a:xfrm>
            <a:off x="6733870" y="347661"/>
            <a:ext cx="4787853" cy="57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8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41614"/>
            <a:ext cx="7066844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endParaRPr lang="en-GB" b="1" dirty="0">
              <a:solidFill>
                <a:srgbClr val="575958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A 58 year old woman has her arm pulled during an attempted robbery and sustains a spiral fracture to her humerus. She is comfortable in a humeral brace, but examination reveals difficulty with wrist and finger extension and altered sensation to the dorsum of the hand.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b="1" dirty="0">
              <a:solidFill>
                <a:srgbClr val="575958"/>
              </a:solidFill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Which nerve is likely to have been affected?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endParaRPr lang="en-GB" b="1" dirty="0">
              <a:solidFill>
                <a:srgbClr val="575958"/>
              </a:solidFill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What class of nerve injury is most likely in this scenario, and what is the expected outcome?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endParaRPr lang="en-GB" b="1" dirty="0">
              <a:solidFill>
                <a:srgbClr val="575958"/>
              </a:solidFill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Does the presence of a nerve injury such as this affect your choice of management?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b="1" dirty="0">
              <a:solidFill>
                <a:srgbClr val="575958"/>
              </a:solidFill>
            </a:endParaRPr>
          </a:p>
          <a:p>
            <a:pPr marL="0" indent="0" eaLnBrk="1" hangingPunct="1"/>
            <a:endParaRPr lang="en-GB" sz="1600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endParaRPr lang="en-GB" sz="16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8194" name="Picture 2" descr="Humerus Fracture — Joseph J. Schreiber, MD">
            <a:extLst>
              <a:ext uri="{FF2B5EF4-FFF2-40B4-BE49-F238E27FC236}">
                <a16:creationId xmlns:a16="http://schemas.microsoft.com/office/drawing/2014/main" id="{0DDDE49C-70D3-7410-ED73-2B5990FA5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872937" y="141289"/>
            <a:ext cx="2596574" cy="574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62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791822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C0E291-5D08-DCF0-04C6-EB20B99B3929}"/>
              </a:ext>
            </a:extLst>
          </p:cNvPr>
          <p:cNvSpPr txBox="1"/>
          <p:nvPr/>
        </p:nvSpPr>
        <p:spPr>
          <a:xfrm>
            <a:off x="1062038" y="40371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For further information please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get in touch via the channels below: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277</Words>
  <Application>Microsoft Macintosh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Simon Parker</cp:lastModifiedBy>
  <cp:revision>14</cp:revision>
  <dcterms:modified xsi:type="dcterms:W3CDTF">2024-08-14T09:09:58Z</dcterms:modified>
  <cp:category/>
</cp:coreProperties>
</file>