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98" r:id="rId3"/>
    <p:sldId id="305" r:id="rId4"/>
    <p:sldId id="304" r:id="rId5"/>
    <p:sldId id="300" r:id="rId6"/>
    <p:sldId id="308" r:id="rId7"/>
    <p:sldId id="309" r:id="rId8"/>
    <p:sldId id="302" r:id="rId9"/>
    <p:sldId id="310" r:id="rId10"/>
    <p:sldId id="311" r:id="rId11"/>
    <p:sldId id="307" r:id="rId12"/>
    <p:sldId id="312" r:id="rId13"/>
    <p:sldId id="258" r:id="rId14"/>
    <p:sldId id="303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5"/>
    <p:restoredTop sz="68799" autoAdjust="0"/>
  </p:normalViewPr>
  <p:slideViewPr>
    <p:cSldViewPr snapToGrid="0" snapToObjects="1">
      <p:cViewPr varScale="1">
        <p:scale>
          <a:sx n="44" d="100"/>
          <a:sy n="44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5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37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 of injury </a:t>
            </a:r>
          </a:p>
          <a:p>
            <a:r>
              <a:rPr lang="en-US" dirty="0" smtClean="0"/>
              <a:t>Temperature of oil</a:t>
            </a:r>
          </a:p>
          <a:p>
            <a:r>
              <a:rPr lang="en-US" dirty="0" smtClean="0"/>
              <a:t>Firs</a:t>
            </a:r>
            <a:r>
              <a:rPr lang="en-US" baseline="0" dirty="0" smtClean="0"/>
              <a:t>t aid – for how long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 of injury </a:t>
            </a:r>
          </a:p>
          <a:p>
            <a:r>
              <a:rPr lang="en-US" dirty="0" smtClean="0"/>
              <a:t>Temperature of oil</a:t>
            </a:r>
          </a:p>
          <a:p>
            <a:r>
              <a:rPr lang="en-US" dirty="0" smtClean="0"/>
              <a:t>Firs</a:t>
            </a:r>
            <a:r>
              <a:rPr lang="en-US" baseline="0" dirty="0" smtClean="0"/>
              <a:t>t aid – for how long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9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8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3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9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7.1 </a:t>
            </a:r>
          </a:p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The acutely burned hand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144B5A-C2FB-4C13-BB69-A73B0F55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09" t="6956" r="35000" b="84348"/>
          <a:stretch/>
        </p:blipFill>
        <p:spPr>
          <a:xfrm>
            <a:off x="5422106" y="821532"/>
            <a:ext cx="6188765" cy="292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548" y="3749624"/>
            <a:ext cx="3795252" cy="28464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857710" y="3218555"/>
            <a:ext cx="5181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What are the indications for fasciotomies / escharotomies? What is the difference between the two?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3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9803"/>
            <a:ext cx="5181600" cy="3322982"/>
          </a:xfr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344201"/>
            <a:ext cx="4922854" cy="49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144B5A-C2FB-4C13-BB69-A73B0F55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09" t="6956" r="35000" b="84348"/>
          <a:stretch/>
        </p:blipFill>
        <p:spPr>
          <a:xfrm>
            <a:off x="5422106" y="821532"/>
            <a:ext cx="6188765" cy="292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548" y="3749624"/>
            <a:ext cx="3795252" cy="28464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914400" y="2997174"/>
            <a:ext cx="5181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Discuss the role of the multi-disciplinary team in the ongoing management of patients with severe burns – nurses, dietician, physiotherapists, occupational therapists</a:t>
            </a:r>
            <a:r>
              <a:rPr lang="en-US" smtClean="0"/>
              <a:t>, psychologists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34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M7.1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98" y="2095754"/>
            <a:ext cx="3192526" cy="317269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59046" y="5767388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/6vwh0i66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5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43650" cy="4351338"/>
          </a:xfrm>
        </p:spPr>
        <p:txBody>
          <a:bodyPr/>
          <a:lstStyle/>
          <a:p>
            <a:r>
              <a:rPr lang="en-US" dirty="0" smtClean="0"/>
              <a:t>A 30 year old chef presents to your department with a burn injury following spilling hot oil onto his hand an hour ago. There are no other injuries identified.</a:t>
            </a:r>
          </a:p>
          <a:p>
            <a:endParaRPr lang="en-US" dirty="0" smtClean="0"/>
          </a:p>
          <a:p>
            <a:r>
              <a:rPr lang="en-US" dirty="0" smtClean="0"/>
              <a:t>What key features would you try to illicit from the history?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324894"/>
            <a:ext cx="3162300" cy="3352800"/>
          </a:xfr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43650" cy="4351338"/>
          </a:xfrm>
        </p:spPr>
        <p:txBody>
          <a:bodyPr/>
          <a:lstStyle/>
          <a:p>
            <a:r>
              <a:rPr lang="en-US" dirty="0" smtClean="0"/>
              <a:t>What first aid would you provide him with?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324894"/>
            <a:ext cx="3162300" cy="3352800"/>
          </a:xfrm>
        </p:spPr>
      </p:pic>
    </p:spTree>
    <p:extLst>
      <p:ext uri="{BB962C8B-B14F-4D97-AF65-F5344CB8AC3E}">
        <p14:creationId xmlns:p14="http://schemas.microsoft.com/office/powerpoint/2010/main" val="184681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343650" cy="4351338"/>
          </a:xfrm>
        </p:spPr>
        <p:txBody>
          <a:bodyPr/>
          <a:lstStyle/>
          <a:p>
            <a:r>
              <a:rPr lang="en-US" dirty="0" smtClean="0"/>
              <a:t>What are looking for on focused examination of the hand?</a:t>
            </a:r>
          </a:p>
          <a:p>
            <a:endParaRPr lang="en-US" dirty="0"/>
          </a:p>
          <a:p>
            <a:r>
              <a:rPr lang="en-US" dirty="0" smtClean="0"/>
              <a:t>How do you assess for the depth of the burn?</a:t>
            </a:r>
          </a:p>
          <a:p>
            <a:endParaRPr lang="en-US" dirty="0"/>
          </a:p>
          <a:p>
            <a:r>
              <a:rPr lang="en-US" dirty="0" smtClean="0"/>
              <a:t>How do you assess for the surface area of the burn? What principles are you familiar with?</a:t>
            </a:r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2324894"/>
            <a:ext cx="3162300" cy="3352800"/>
          </a:xfrm>
        </p:spPr>
      </p:pic>
    </p:spTree>
    <p:extLst>
      <p:ext uri="{BB962C8B-B14F-4D97-AF65-F5344CB8AC3E}">
        <p14:creationId xmlns:p14="http://schemas.microsoft.com/office/powerpoint/2010/main" val="164029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2 year old girl was brought in by her parents with a burn to her left hand. They reported that the girl had touched a hot iron.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Describe the photograph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2" y="1731170"/>
            <a:ext cx="4560887" cy="4025398"/>
          </a:xfrm>
        </p:spPr>
      </p:pic>
    </p:spTree>
    <p:extLst>
      <p:ext uri="{BB962C8B-B14F-4D97-AF65-F5344CB8AC3E}">
        <p14:creationId xmlns:p14="http://schemas.microsoft.com/office/powerpoint/2010/main" val="138176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anatomical characteristics of the hand make them different from skin in the rest of the body?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How does volar and dorsal skin differ?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function of the hand may be compromised with a burn of this depth?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2" y="1731170"/>
            <a:ext cx="4560887" cy="4025398"/>
          </a:xfrm>
        </p:spPr>
      </p:pic>
    </p:spTree>
    <p:extLst>
      <p:ext uri="{BB962C8B-B14F-4D97-AF65-F5344CB8AC3E}">
        <p14:creationId xmlns:p14="http://schemas.microsoft.com/office/powerpoint/2010/main" val="140565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would you ask the parents as part of the history?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What else would you be concerned about?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2" y="1731170"/>
            <a:ext cx="4560887" cy="4025398"/>
          </a:xfrm>
        </p:spPr>
      </p:pic>
    </p:spTree>
    <p:extLst>
      <p:ext uri="{BB962C8B-B14F-4D97-AF65-F5344CB8AC3E}">
        <p14:creationId xmlns:p14="http://schemas.microsoft.com/office/powerpoint/2010/main" val="153330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83906" cy="4351338"/>
          </a:xfrm>
        </p:spPr>
        <p:txBody>
          <a:bodyPr/>
          <a:lstStyle/>
          <a:p>
            <a:r>
              <a:rPr lang="en-US" dirty="0" smtClean="0"/>
              <a:t>A 20 year old student was in a </a:t>
            </a:r>
            <a:r>
              <a:rPr lang="en-US" dirty="0" err="1" smtClean="0"/>
              <a:t>housefire</a:t>
            </a:r>
            <a:r>
              <a:rPr lang="en-US" dirty="0"/>
              <a:t> </a:t>
            </a:r>
            <a:r>
              <a:rPr lang="en-US" dirty="0" smtClean="0"/>
              <a:t>an hour ago. He was brought in to your department with the following injuries. </a:t>
            </a:r>
          </a:p>
          <a:p>
            <a:endParaRPr lang="en-US" dirty="0"/>
          </a:p>
          <a:p>
            <a:r>
              <a:rPr lang="en-US" dirty="0" smtClean="0"/>
              <a:t>How would you manage this?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144B5A-C2FB-4C13-BB69-A73B0F55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09" t="6956" r="35000" b="84348"/>
          <a:stretch/>
        </p:blipFill>
        <p:spPr>
          <a:xfrm>
            <a:off x="5422106" y="821532"/>
            <a:ext cx="6188765" cy="292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548" y="3749624"/>
            <a:ext cx="3795252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83906" cy="4351338"/>
          </a:xfrm>
        </p:spPr>
        <p:txBody>
          <a:bodyPr/>
          <a:lstStyle/>
          <a:p>
            <a:r>
              <a:rPr lang="en-US" dirty="0" smtClean="0"/>
              <a:t>Discuss ATLS and EMSB principles in relation to this injury</a:t>
            </a:r>
          </a:p>
          <a:p>
            <a:endParaRPr lang="en-US" dirty="0"/>
          </a:p>
          <a:p>
            <a:r>
              <a:rPr lang="en-US" dirty="0" smtClean="0"/>
              <a:t>How would you calculate his resuscitation fluids, assuming that he is 70kg, and that his burn is 30% TBSA. How would you assess the adequacy of resuscitation?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144B5A-C2FB-4C13-BB69-A73B0F55B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09" t="6956" r="35000" b="84348"/>
          <a:stretch/>
        </p:blipFill>
        <p:spPr>
          <a:xfrm>
            <a:off x="5422106" y="821532"/>
            <a:ext cx="6188765" cy="292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548" y="3749624"/>
            <a:ext cx="3795252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7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380</Words>
  <Application>Microsoft Macintosh PowerPoint</Application>
  <PresentationFormat>Widescreen</PresentationFormat>
  <Paragraphs>59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48</cp:revision>
  <dcterms:modified xsi:type="dcterms:W3CDTF">2024-05-11T13:54:48Z</dcterms:modified>
  <cp:category/>
</cp:coreProperties>
</file>