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5"/>
  </p:normalViewPr>
  <p:slideViewPr>
    <p:cSldViewPr snapToGrid="0">
      <p:cViewPr varScale="1">
        <p:scale>
          <a:sx n="34" d="100"/>
          <a:sy n="34" d="100"/>
        </p:scale>
        <p:origin x="10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cases/scaphoid-avascular-necrosis-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7"/>
          <p:cNvSpPr txBox="1"/>
          <p:nvPr/>
        </p:nvSpPr>
        <p:spPr>
          <a:xfrm>
            <a:off x="1030511" y="3016176"/>
            <a:ext cx="10405111" cy="309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4000" b="1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Global Hand Teaching Programme</a:t>
            </a:r>
            <a:endParaRPr sz="2800"/>
          </a:p>
          <a:p>
            <a:pPr>
              <a:defRPr sz="4000" b="1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800"/>
          </a:p>
          <a:p>
            <a:pPr>
              <a:defRPr sz="4000" b="1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800"/>
          </a:p>
          <a:p>
            <a:pPr>
              <a:defRPr sz="4000" b="1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Kienbock’s and vascular disorders of the carpal bones</a:t>
            </a:r>
          </a:p>
        </p:txBody>
      </p:sp>
      <p:pic>
        <p:nvPicPr>
          <p:cNvPr id="95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" y="685800"/>
            <a:ext cx="2359026" cy="1568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Picture 10" descr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997" y="235763"/>
            <a:ext cx="3714024" cy="24685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3"/>
          <p:cNvSpPr txBox="1"/>
          <p:nvPr/>
        </p:nvSpPr>
        <p:spPr>
          <a:xfrm>
            <a:off x="960119" y="530226"/>
            <a:ext cx="8923975" cy="497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200" b="1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Case 1</a:t>
            </a:r>
          </a:p>
        </p:txBody>
      </p:sp>
      <p:sp>
        <p:nvSpPr>
          <p:cNvPr id="99" name="Straight Connector 7"/>
          <p:cNvSpPr/>
          <p:nvPr/>
        </p:nvSpPr>
        <p:spPr>
          <a:xfrm>
            <a:off x="993774" y="13763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0" name="Straight Connector 8"/>
          <p:cNvSpPr/>
          <p:nvPr/>
        </p:nvSpPr>
        <p:spPr>
          <a:xfrm>
            <a:off x="993774" y="58848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01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121400"/>
            <a:ext cx="2517775" cy="474663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extBox 10"/>
          <p:cNvSpPr txBox="1"/>
          <p:nvPr/>
        </p:nvSpPr>
        <p:spPr>
          <a:xfrm>
            <a:off x="138291" y="1859707"/>
            <a:ext cx="6142664" cy="2473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Describe the XR, what features are present which increase the risk of Kienbock’s?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Do you know any classifications which can be used to stage this condition radiologically?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What is the typical presentation of such cases?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What is the gold standard investigation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What are the treatment options?</a:t>
            </a:r>
          </a:p>
        </p:txBody>
      </p:sp>
      <p:sp>
        <p:nvSpPr>
          <p:cNvPr id="103" name="TextBox 11"/>
          <p:cNvSpPr txBox="1"/>
          <p:nvPr/>
        </p:nvSpPr>
        <p:spPr>
          <a:xfrm>
            <a:off x="9616757" y="6110288"/>
            <a:ext cx="1683388" cy="340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2000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bssh.ac.uk</a:t>
            </a:r>
          </a:p>
        </p:txBody>
      </p:sp>
      <p:sp>
        <p:nvSpPr>
          <p:cNvPr id="104" name="Chojnowski, K.; Opiełka, M.; Piotrowicz, M.; Sobocki, B.K.; Napora, J.; Dąbrowski, F.; Piotrowski, M.; Mazurek, T. Recent Advances in Assessment and Treatment in Kienböck’s Disease. J. Clin. Med. 2022, 11, 664."/>
          <p:cNvSpPr txBox="1"/>
          <p:nvPr/>
        </p:nvSpPr>
        <p:spPr>
          <a:xfrm>
            <a:off x="6465149" y="5635742"/>
            <a:ext cx="4881348" cy="153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400"/>
            </a:pPr>
            <a:r>
              <a:t>Chojnowski, K.; Opiełka, M.; Piotrowicz, M.; Sobocki, B.K.; Napora, J.; Dąbrowski, F.; Piotrowski, M.; Mazurek, T. Recent Advances in Assessment and Treatment in Kienböck’s Disease. </a:t>
            </a:r>
            <a:r>
              <a:rPr i="1"/>
              <a:t>J. Clin. Med.</a:t>
            </a:r>
            <a:r>
              <a:t> </a:t>
            </a:r>
            <a:r>
              <a:rPr b="1"/>
              <a:t>2022</a:t>
            </a:r>
            <a:r>
              <a:t>, </a:t>
            </a:r>
            <a:r>
              <a:rPr i="1"/>
              <a:t>11</a:t>
            </a:r>
            <a:r>
              <a:t>, 664.</a:t>
            </a:r>
          </a:p>
        </p:txBody>
      </p:sp>
      <p:pic>
        <p:nvPicPr>
          <p:cNvPr id="105" name="jcm-11-00664-g002-550.jpeg" descr="jcm-11-00664-g002-55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717" y="1418958"/>
            <a:ext cx="5971411" cy="41257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3"/>
          <p:cNvSpPr txBox="1"/>
          <p:nvPr/>
        </p:nvSpPr>
        <p:spPr>
          <a:xfrm>
            <a:off x="960119" y="530226"/>
            <a:ext cx="8923975" cy="497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200" b="1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Case 1</a:t>
            </a:r>
          </a:p>
        </p:txBody>
      </p:sp>
      <p:sp>
        <p:nvSpPr>
          <p:cNvPr id="108" name="Straight Connector 7"/>
          <p:cNvSpPr/>
          <p:nvPr/>
        </p:nvSpPr>
        <p:spPr>
          <a:xfrm>
            <a:off x="993774" y="13763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9" name="Straight Connector 8"/>
          <p:cNvSpPr/>
          <p:nvPr/>
        </p:nvSpPr>
        <p:spPr>
          <a:xfrm>
            <a:off x="993774" y="5884862"/>
            <a:ext cx="10352090" cy="1"/>
          </a:xfrm>
          <a:prstGeom prst="line">
            <a:avLst/>
          </a:prstGeom>
          <a:ln>
            <a:solidFill>
              <a:srgbClr val="6D102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10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121400"/>
            <a:ext cx="2517775" cy="474663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extBox 10"/>
          <p:cNvSpPr txBox="1"/>
          <p:nvPr/>
        </p:nvSpPr>
        <p:spPr>
          <a:xfrm>
            <a:off x="138291" y="1859707"/>
            <a:ext cx="6142664" cy="3692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What are the findings of the XR?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Explain the blood supply to the bone in question and explain why avascular necrosis is a risk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What is the typical presentation of such cases?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If the initial XR was normal and the second XR 2 weeks later did not show a conclusive scaphoid fracture but the patient still had pain at the snuffbox what investigation would you order?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What are the treatment options acutely and for avascular necrosis?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solidFill>
                  <a:srgbClr val="57595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What is the eponymous name for idiopathic avascular necrosis of the scaphoid?</a:t>
            </a:r>
          </a:p>
        </p:txBody>
      </p:sp>
      <p:sp>
        <p:nvSpPr>
          <p:cNvPr id="112" name="TextBox 11"/>
          <p:cNvSpPr txBox="1"/>
          <p:nvPr/>
        </p:nvSpPr>
        <p:spPr>
          <a:xfrm>
            <a:off x="9616757" y="6110288"/>
            <a:ext cx="1683388" cy="340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2000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bssh.ac.uk</a:t>
            </a:r>
          </a:p>
        </p:txBody>
      </p:sp>
      <p:sp>
        <p:nvSpPr>
          <p:cNvPr id="113" name="Available at https://radiopaedia.org/cases/scaphoid-avascular-necrosis-1"/>
          <p:cNvSpPr txBox="1"/>
          <p:nvPr/>
        </p:nvSpPr>
        <p:spPr>
          <a:xfrm>
            <a:off x="6465149" y="5635742"/>
            <a:ext cx="1735345" cy="153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400"/>
            </a:pPr>
            <a:r>
              <a:t>Available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https://radiopaedia.org/cases/scaphoid-avascular-necrosis-1</a:t>
            </a:r>
          </a:p>
        </p:txBody>
      </p:sp>
      <p:pic>
        <p:nvPicPr>
          <p:cNvPr id="114" name="Screenshot 2024-01-24 at 21.04.48.png" descr="Screenshot 2024-01-24 at 21.04.4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493" y="1309109"/>
            <a:ext cx="4551324" cy="40447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" y="685800"/>
            <a:ext cx="2359026" cy="156845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TextBox 4"/>
          <p:cNvSpPr txBox="1"/>
          <p:nvPr/>
        </p:nvSpPr>
        <p:spPr>
          <a:xfrm>
            <a:off x="1107756" y="3165475"/>
            <a:ext cx="7676199" cy="644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 b="1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For further information please </a:t>
            </a:r>
            <a:endParaRPr sz="2800"/>
          </a:p>
          <a:p>
            <a:pPr>
              <a:defRPr sz="2000" b="1">
                <a:solidFill>
                  <a:srgbClr val="6D102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get in touch via the channels below:</a:t>
            </a:r>
          </a:p>
        </p:txBody>
      </p:sp>
      <p:pic>
        <p:nvPicPr>
          <p:cNvPr id="118" name="Picture 6" descr="Picture 6"/>
          <p:cNvPicPr>
            <a:picLocks noChangeAspect="1"/>
          </p:cNvPicPr>
          <p:nvPr/>
        </p:nvPicPr>
        <p:blipFill>
          <a:blip r:embed="rId3"/>
          <a:srcRect t="31161"/>
          <a:stretch>
            <a:fillRect/>
          </a:stretch>
        </p:blipFill>
        <p:spPr>
          <a:xfrm>
            <a:off x="757237" y="4784725"/>
            <a:ext cx="8848726" cy="180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Sabrina Nabi</dc:creator>
  <cp:lastModifiedBy>Sabrina Nabi</cp:lastModifiedBy>
  <cp:revision>1</cp:revision>
  <dcterms:modified xsi:type="dcterms:W3CDTF">2025-06-19T13:25:00Z</dcterms:modified>
</cp:coreProperties>
</file>