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8"/>
  </p:notesMasterIdLst>
  <p:sldIdLst>
    <p:sldId id="260" r:id="rId2"/>
    <p:sldId id="257" r:id="rId3"/>
    <p:sldId id="261" r:id="rId4"/>
    <p:sldId id="265" r:id="rId5"/>
    <p:sldId id="262" r:id="rId6"/>
    <p:sldId id="258" r:id="rId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68497F-4EA4-E94D-82C1-B66ADB311501}" v="18" dt="2024-03-13T12:11:31.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94645"/>
  </p:normalViewPr>
  <p:slideViewPr>
    <p:cSldViewPr snapToGrid="0" snapToObjects="1">
      <p:cViewPr varScale="1">
        <p:scale>
          <a:sx n="34" d="100"/>
          <a:sy n="34" d="100"/>
        </p:scale>
        <p:origin x="107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Shape 3">
            <a:extLst>
              <a:ext uri="{FF2B5EF4-FFF2-40B4-BE49-F238E27FC236}">
                <a16:creationId xmlns:a16="http://schemas.microsoft.com/office/drawing/2014/main" id="{D41C71F3-00B0-4D50-CF2E-D5D5220D375A}"/>
              </a:ext>
            </a:extLst>
          </p:cNvPr>
          <p:cNvSpPr>
            <a:spLocks noGrp="1" noRot="1" noChangeAspec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 name="Shape 4">
            <a:extLst>
              <a:ext uri="{FF2B5EF4-FFF2-40B4-BE49-F238E27FC236}">
                <a16:creationId xmlns:a16="http://schemas.microsoft.com/office/drawing/2014/main" id="{AAA5FAC7-FE37-D255-8A56-1A9A668434FA}"/>
              </a:ext>
            </a:extLst>
          </p:cNvPr>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pPr lvl="0"/>
            <a:endParaRPr noProof="0"/>
          </a:p>
        </p:txBody>
      </p:sp>
    </p:spTree>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B5E0C-15C9-9BF8-82B6-51375E913D45}"/>
              </a:ext>
            </a:extLst>
          </p:cNvPr>
          <p:cNvSpPr>
            <a:spLocks noGrp="1"/>
          </p:cNvSpPr>
          <p:nvPr>
            <p:ph type="dt" sz="half" idx="10"/>
          </p:nvPr>
        </p:nvSpPr>
        <p:spPr/>
        <p:txBody>
          <a:bodyPr/>
          <a:lstStyle>
            <a:lvl1pPr>
              <a:defRPr/>
            </a:lvl1pPr>
          </a:lstStyle>
          <a:p>
            <a:pPr>
              <a:defRPr/>
            </a:pPr>
            <a:fld id="{BAD07D94-8181-FA47-8815-A4E2FD121091}" type="datetimeFigureOut">
              <a:rPr lang="en-GB"/>
              <a:pPr>
                <a:defRPr/>
              </a:pPr>
              <a:t>19/06/2025</a:t>
            </a:fld>
            <a:endParaRPr lang="en-GB"/>
          </a:p>
        </p:txBody>
      </p:sp>
      <p:sp>
        <p:nvSpPr>
          <p:cNvPr id="5" name="Footer Placeholder 4">
            <a:extLst>
              <a:ext uri="{FF2B5EF4-FFF2-40B4-BE49-F238E27FC236}">
                <a16:creationId xmlns:a16="http://schemas.microsoft.com/office/drawing/2014/main" id="{9A1A2DF8-BEA4-7056-C799-488413E1FC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6BAD4A5-8ADE-7628-47DA-410EBB90C354}"/>
              </a:ext>
            </a:extLst>
          </p:cNvPr>
          <p:cNvSpPr>
            <a:spLocks noGrp="1"/>
          </p:cNvSpPr>
          <p:nvPr>
            <p:ph type="sldNum" sz="quarter" idx="12"/>
          </p:nvPr>
        </p:nvSpPr>
        <p:spPr/>
        <p:txBody>
          <a:bodyPr/>
          <a:lstStyle>
            <a:lvl1pPr>
              <a:defRPr/>
            </a:lvl1pPr>
          </a:lstStyle>
          <a:p>
            <a:fld id="{6866E288-E55D-D743-B473-F1B7F0FEBEF4}" type="slidenum">
              <a:rPr lang="en-GB" altLang="en-US"/>
              <a:pPr/>
              <a:t>‹#›</a:t>
            </a:fld>
            <a:endParaRPr lang="en-GB" altLang="en-US"/>
          </a:p>
        </p:txBody>
      </p:sp>
    </p:spTree>
    <p:extLst>
      <p:ext uri="{BB962C8B-B14F-4D97-AF65-F5344CB8AC3E}">
        <p14:creationId xmlns:p14="http://schemas.microsoft.com/office/powerpoint/2010/main" val="270409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0C4FD1-B964-3D34-6D3D-C3DE49CE4958}"/>
              </a:ext>
            </a:extLst>
          </p:cNvPr>
          <p:cNvSpPr>
            <a:spLocks noGrp="1"/>
          </p:cNvSpPr>
          <p:nvPr>
            <p:ph type="dt" sz="half" idx="10"/>
          </p:nvPr>
        </p:nvSpPr>
        <p:spPr/>
        <p:txBody>
          <a:bodyPr/>
          <a:lstStyle>
            <a:lvl1pPr>
              <a:defRPr/>
            </a:lvl1pPr>
          </a:lstStyle>
          <a:p>
            <a:pPr>
              <a:defRPr/>
            </a:pPr>
            <a:fld id="{AC4A7D37-14AB-894C-BD8F-F6F6CFA77620}" type="datetimeFigureOut">
              <a:rPr lang="en-GB"/>
              <a:pPr>
                <a:defRPr/>
              </a:pPr>
              <a:t>19/06/2025</a:t>
            </a:fld>
            <a:endParaRPr lang="en-GB"/>
          </a:p>
        </p:txBody>
      </p:sp>
      <p:sp>
        <p:nvSpPr>
          <p:cNvPr id="5" name="Footer Placeholder 4">
            <a:extLst>
              <a:ext uri="{FF2B5EF4-FFF2-40B4-BE49-F238E27FC236}">
                <a16:creationId xmlns:a16="http://schemas.microsoft.com/office/drawing/2014/main" id="{77F565BF-7091-F921-C76B-45A03475A098}"/>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6821C462-DDEE-EEE3-834C-0B77B9BC9E2E}"/>
              </a:ext>
            </a:extLst>
          </p:cNvPr>
          <p:cNvSpPr>
            <a:spLocks noGrp="1"/>
          </p:cNvSpPr>
          <p:nvPr>
            <p:ph type="sldNum" sz="quarter" idx="12"/>
          </p:nvPr>
        </p:nvSpPr>
        <p:spPr/>
        <p:txBody>
          <a:bodyPr/>
          <a:lstStyle>
            <a:lvl1pPr>
              <a:defRPr/>
            </a:lvl1pPr>
          </a:lstStyle>
          <a:p>
            <a:fld id="{8881CAD5-7525-954B-9CFA-0F80CEB16D4F}" type="slidenum">
              <a:rPr lang="en-GB" altLang="en-US"/>
              <a:pPr/>
              <a:t>‹#›</a:t>
            </a:fld>
            <a:endParaRPr lang="en-GB" altLang="en-US"/>
          </a:p>
        </p:txBody>
      </p:sp>
    </p:spTree>
    <p:extLst>
      <p:ext uri="{BB962C8B-B14F-4D97-AF65-F5344CB8AC3E}">
        <p14:creationId xmlns:p14="http://schemas.microsoft.com/office/powerpoint/2010/main" val="253554765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785DF3-AEF5-E64B-26C3-94B327B6DE34}"/>
              </a:ext>
            </a:extLst>
          </p:cNvPr>
          <p:cNvSpPr>
            <a:spLocks noGrp="1"/>
          </p:cNvSpPr>
          <p:nvPr>
            <p:ph type="dt" sz="half" idx="10"/>
          </p:nvPr>
        </p:nvSpPr>
        <p:spPr/>
        <p:txBody>
          <a:bodyPr/>
          <a:lstStyle>
            <a:lvl1pPr>
              <a:defRPr/>
            </a:lvl1pPr>
          </a:lstStyle>
          <a:p>
            <a:pPr>
              <a:defRPr/>
            </a:pPr>
            <a:fld id="{2DC7287D-3E82-3149-8BAB-FA9662642B66}" type="datetimeFigureOut">
              <a:rPr lang="en-GB"/>
              <a:pPr>
                <a:defRPr/>
              </a:pPr>
              <a:t>19/06/2025</a:t>
            </a:fld>
            <a:endParaRPr lang="en-GB"/>
          </a:p>
        </p:txBody>
      </p:sp>
      <p:sp>
        <p:nvSpPr>
          <p:cNvPr id="5" name="Footer Placeholder 4">
            <a:extLst>
              <a:ext uri="{FF2B5EF4-FFF2-40B4-BE49-F238E27FC236}">
                <a16:creationId xmlns:a16="http://schemas.microsoft.com/office/drawing/2014/main" id="{1B3F9F6E-33CB-4B8D-FBAD-841C6A6688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C2E77B7-5E68-52C8-6A0B-0A4D4069786F}"/>
              </a:ext>
            </a:extLst>
          </p:cNvPr>
          <p:cNvSpPr>
            <a:spLocks noGrp="1"/>
          </p:cNvSpPr>
          <p:nvPr>
            <p:ph type="sldNum" sz="quarter" idx="12"/>
          </p:nvPr>
        </p:nvSpPr>
        <p:spPr/>
        <p:txBody>
          <a:bodyPr/>
          <a:lstStyle>
            <a:lvl1pPr>
              <a:defRPr/>
            </a:lvl1pPr>
          </a:lstStyle>
          <a:p>
            <a:fld id="{7A15A109-4491-3A4E-81E6-197447761794}" type="slidenum">
              <a:rPr lang="en-GB" altLang="en-US"/>
              <a:pPr/>
              <a:t>‹#›</a:t>
            </a:fld>
            <a:endParaRPr lang="en-GB" altLang="en-US"/>
          </a:p>
        </p:txBody>
      </p:sp>
    </p:spTree>
    <p:extLst>
      <p:ext uri="{BB962C8B-B14F-4D97-AF65-F5344CB8AC3E}">
        <p14:creationId xmlns:p14="http://schemas.microsoft.com/office/powerpoint/2010/main" val="60756741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E672D7-AB51-BA2C-682E-E644DB41511C}"/>
              </a:ext>
            </a:extLst>
          </p:cNvPr>
          <p:cNvSpPr>
            <a:spLocks noGrp="1"/>
          </p:cNvSpPr>
          <p:nvPr>
            <p:ph type="dt" sz="half" idx="10"/>
          </p:nvPr>
        </p:nvSpPr>
        <p:spPr/>
        <p:txBody>
          <a:bodyPr/>
          <a:lstStyle>
            <a:lvl1pPr>
              <a:defRPr/>
            </a:lvl1pPr>
          </a:lstStyle>
          <a:p>
            <a:pPr>
              <a:defRPr/>
            </a:pPr>
            <a:fld id="{1231ABBE-21D3-474D-81D2-9F18753D58BD}" type="datetimeFigureOut">
              <a:rPr lang="en-GB"/>
              <a:pPr>
                <a:defRPr/>
              </a:pPr>
              <a:t>19/06/2025</a:t>
            </a:fld>
            <a:endParaRPr lang="en-GB"/>
          </a:p>
        </p:txBody>
      </p:sp>
      <p:sp>
        <p:nvSpPr>
          <p:cNvPr id="5" name="Footer Placeholder 4">
            <a:extLst>
              <a:ext uri="{FF2B5EF4-FFF2-40B4-BE49-F238E27FC236}">
                <a16:creationId xmlns:a16="http://schemas.microsoft.com/office/drawing/2014/main" id="{DF2D826D-EE04-1B46-C593-E5BD7F8E886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09B33DF-3426-6478-6E4C-2FFDC222FB6B}"/>
              </a:ext>
            </a:extLst>
          </p:cNvPr>
          <p:cNvSpPr>
            <a:spLocks noGrp="1"/>
          </p:cNvSpPr>
          <p:nvPr>
            <p:ph type="sldNum" sz="quarter" idx="12"/>
          </p:nvPr>
        </p:nvSpPr>
        <p:spPr/>
        <p:txBody>
          <a:bodyPr/>
          <a:lstStyle>
            <a:lvl1pPr>
              <a:defRPr/>
            </a:lvl1pPr>
          </a:lstStyle>
          <a:p>
            <a:fld id="{2DCFE55B-E959-2842-ABE2-CB62AFA5F560}" type="slidenum">
              <a:rPr lang="en-GB" altLang="en-US"/>
              <a:pPr/>
              <a:t>‹#›</a:t>
            </a:fld>
            <a:endParaRPr lang="en-GB" altLang="en-US"/>
          </a:p>
        </p:txBody>
      </p:sp>
    </p:spTree>
    <p:extLst>
      <p:ext uri="{BB962C8B-B14F-4D97-AF65-F5344CB8AC3E}">
        <p14:creationId xmlns:p14="http://schemas.microsoft.com/office/powerpoint/2010/main" val="37544237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657C4C6-B06D-8EF8-200D-B421890FF5CE}"/>
              </a:ext>
            </a:extLst>
          </p:cNvPr>
          <p:cNvSpPr>
            <a:spLocks noGrp="1"/>
          </p:cNvSpPr>
          <p:nvPr>
            <p:ph type="dt" sz="half" idx="10"/>
          </p:nvPr>
        </p:nvSpPr>
        <p:spPr/>
        <p:txBody>
          <a:bodyPr/>
          <a:lstStyle>
            <a:lvl1pPr>
              <a:defRPr/>
            </a:lvl1pPr>
          </a:lstStyle>
          <a:p>
            <a:pPr>
              <a:defRPr/>
            </a:pPr>
            <a:fld id="{B8F250F2-5897-424A-A3D4-BDC6AA60E3D6}" type="datetimeFigureOut">
              <a:rPr lang="en-GB"/>
              <a:pPr>
                <a:defRPr/>
              </a:pPr>
              <a:t>19/06/2025</a:t>
            </a:fld>
            <a:endParaRPr lang="en-GB"/>
          </a:p>
        </p:txBody>
      </p:sp>
      <p:sp>
        <p:nvSpPr>
          <p:cNvPr id="5" name="Footer Placeholder 4">
            <a:extLst>
              <a:ext uri="{FF2B5EF4-FFF2-40B4-BE49-F238E27FC236}">
                <a16:creationId xmlns:a16="http://schemas.microsoft.com/office/drawing/2014/main" id="{57EE60C0-09A4-94C4-9821-BE864E2A728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F3C42AC-FFE1-969D-C43F-7976AEEE7405}"/>
              </a:ext>
            </a:extLst>
          </p:cNvPr>
          <p:cNvSpPr>
            <a:spLocks noGrp="1"/>
          </p:cNvSpPr>
          <p:nvPr>
            <p:ph type="sldNum" sz="quarter" idx="12"/>
          </p:nvPr>
        </p:nvSpPr>
        <p:spPr/>
        <p:txBody>
          <a:bodyPr/>
          <a:lstStyle>
            <a:lvl1pPr>
              <a:defRPr/>
            </a:lvl1pPr>
          </a:lstStyle>
          <a:p>
            <a:fld id="{5BD34CA8-F53B-0B44-AA30-96F8EED19437}" type="slidenum">
              <a:rPr lang="en-GB" altLang="en-US"/>
              <a:pPr/>
              <a:t>‹#›</a:t>
            </a:fld>
            <a:endParaRPr lang="en-GB" altLang="en-US"/>
          </a:p>
        </p:txBody>
      </p:sp>
    </p:spTree>
    <p:extLst>
      <p:ext uri="{BB962C8B-B14F-4D97-AF65-F5344CB8AC3E}">
        <p14:creationId xmlns:p14="http://schemas.microsoft.com/office/powerpoint/2010/main" val="377589761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096B2649-66FC-D8F3-158F-157A5090787A}"/>
              </a:ext>
            </a:extLst>
          </p:cNvPr>
          <p:cNvSpPr>
            <a:spLocks noGrp="1"/>
          </p:cNvSpPr>
          <p:nvPr>
            <p:ph type="dt" sz="half" idx="10"/>
          </p:nvPr>
        </p:nvSpPr>
        <p:spPr/>
        <p:txBody>
          <a:bodyPr/>
          <a:lstStyle>
            <a:lvl1pPr>
              <a:defRPr/>
            </a:lvl1pPr>
          </a:lstStyle>
          <a:p>
            <a:pPr>
              <a:defRPr/>
            </a:pPr>
            <a:fld id="{C9AA3D2E-D341-B643-B4C8-B6B91873195E}" type="datetimeFigureOut">
              <a:rPr lang="en-GB"/>
              <a:pPr>
                <a:defRPr/>
              </a:pPr>
              <a:t>19/06/2025</a:t>
            </a:fld>
            <a:endParaRPr lang="en-GB"/>
          </a:p>
        </p:txBody>
      </p:sp>
      <p:sp>
        <p:nvSpPr>
          <p:cNvPr id="6" name="Footer Placeholder 4">
            <a:extLst>
              <a:ext uri="{FF2B5EF4-FFF2-40B4-BE49-F238E27FC236}">
                <a16:creationId xmlns:a16="http://schemas.microsoft.com/office/drawing/2014/main" id="{C2D18116-5EAE-7EF4-7653-B5A22B26C125}"/>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2A87B1B2-8598-BD6D-47CC-5BE123B1A31E}"/>
              </a:ext>
            </a:extLst>
          </p:cNvPr>
          <p:cNvSpPr>
            <a:spLocks noGrp="1"/>
          </p:cNvSpPr>
          <p:nvPr>
            <p:ph type="sldNum" sz="quarter" idx="12"/>
          </p:nvPr>
        </p:nvSpPr>
        <p:spPr/>
        <p:txBody>
          <a:bodyPr/>
          <a:lstStyle>
            <a:lvl1pPr>
              <a:defRPr/>
            </a:lvl1pPr>
          </a:lstStyle>
          <a:p>
            <a:fld id="{B450304E-B575-6B42-A620-D977344A70D7}" type="slidenum">
              <a:rPr lang="en-GB" altLang="en-US"/>
              <a:pPr/>
              <a:t>‹#›</a:t>
            </a:fld>
            <a:endParaRPr lang="en-GB" altLang="en-US"/>
          </a:p>
        </p:txBody>
      </p:sp>
    </p:spTree>
    <p:extLst>
      <p:ext uri="{BB962C8B-B14F-4D97-AF65-F5344CB8AC3E}">
        <p14:creationId xmlns:p14="http://schemas.microsoft.com/office/powerpoint/2010/main" val="16227904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F0281CC6-1CFC-6AE4-8473-64E1013469AD}"/>
              </a:ext>
            </a:extLst>
          </p:cNvPr>
          <p:cNvSpPr>
            <a:spLocks noGrp="1"/>
          </p:cNvSpPr>
          <p:nvPr>
            <p:ph type="dt" sz="half" idx="10"/>
          </p:nvPr>
        </p:nvSpPr>
        <p:spPr/>
        <p:txBody>
          <a:bodyPr/>
          <a:lstStyle>
            <a:lvl1pPr>
              <a:defRPr/>
            </a:lvl1pPr>
          </a:lstStyle>
          <a:p>
            <a:pPr>
              <a:defRPr/>
            </a:pPr>
            <a:fld id="{268F91FC-8180-7C4D-A709-5955E34E3BF6}" type="datetimeFigureOut">
              <a:rPr lang="en-GB"/>
              <a:pPr>
                <a:defRPr/>
              </a:pPr>
              <a:t>19/06/2025</a:t>
            </a:fld>
            <a:endParaRPr lang="en-GB"/>
          </a:p>
        </p:txBody>
      </p:sp>
      <p:sp>
        <p:nvSpPr>
          <p:cNvPr id="8" name="Footer Placeholder 4">
            <a:extLst>
              <a:ext uri="{FF2B5EF4-FFF2-40B4-BE49-F238E27FC236}">
                <a16:creationId xmlns:a16="http://schemas.microsoft.com/office/drawing/2014/main" id="{792BC458-DE77-3254-F2C5-B7E4E80F16E5}"/>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9B8E092-882C-B2EA-D62D-C2E92EC14957}"/>
              </a:ext>
            </a:extLst>
          </p:cNvPr>
          <p:cNvSpPr>
            <a:spLocks noGrp="1"/>
          </p:cNvSpPr>
          <p:nvPr>
            <p:ph type="sldNum" sz="quarter" idx="12"/>
          </p:nvPr>
        </p:nvSpPr>
        <p:spPr/>
        <p:txBody>
          <a:bodyPr/>
          <a:lstStyle>
            <a:lvl1pPr>
              <a:defRPr/>
            </a:lvl1pPr>
          </a:lstStyle>
          <a:p>
            <a:fld id="{0C4CF339-03D0-964B-9AEB-E94BBAD4A626}" type="slidenum">
              <a:rPr lang="en-GB" altLang="en-US"/>
              <a:pPr/>
              <a:t>‹#›</a:t>
            </a:fld>
            <a:endParaRPr lang="en-GB" altLang="en-US"/>
          </a:p>
        </p:txBody>
      </p:sp>
    </p:spTree>
    <p:extLst>
      <p:ext uri="{BB962C8B-B14F-4D97-AF65-F5344CB8AC3E}">
        <p14:creationId xmlns:p14="http://schemas.microsoft.com/office/powerpoint/2010/main" val="322748366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917D361D-3850-F852-62A4-89D8FC265D26}"/>
              </a:ext>
            </a:extLst>
          </p:cNvPr>
          <p:cNvSpPr>
            <a:spLocks noGrp="1"/>
          </p:cNvSpPr>
          <p:nvPr>
            <p:ph type="dt" sz="half" idx="10"/>
          </p:nvPr>
        </p:nvSpPr>
        <p:spPr/>
        <p:txBody>
          <a:bodyPr/>
          <a:lstStyle>
            <a:lvl1pPr>
              <a:defRPr/>
            </a:lvl1pPr>
          </a:lstStyle>
          <a:p>
            <a:pPr>
              <a:defRPr/>
            </a:pPr>
            <a:fld id="{B961C0A4-50F3-1942-83F9-1F506E069AA2}" type="datetimeFigureOut">
              <a:rPr lang="en-GB"/>
              <a:pPr>
                <a:defRPr/>
              </a:pPr>
              <a:t>19/06/2025</a:t>
            </a:fld>
            <a:endParaRPr lang="en-GB"/>
          </a:p>
        </p:txBody>
      </p:sp>
      <p:sp>
        <p:nvSpPr>
          <p:cNvPr id="4" name="Footer Placeholder 4">
            <a:extLst>
              <a:ext uri="{FF2B5EF4-FFF2-40B4-BE49-F238E27FC236}">
                <a16:creationId xmlns:a16="http://schemas.microsoft.com/office/drawing/2014/main" id="{FCAC53CB-F3F3-BF23-622B-B391BEA25969}"/>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2AFA870E-057D-B044-DB89-328FA204E0D4}"/>
              </a:ext>
            </a:extLst>
          </p:cNvPr>
          <p:cNvSpPr>
            <a:spLocks noGrp="1"/>
          </p:cNvSpPr>
          <p:nvPr>
            <p:ph type="sldNum" sz="quarter" idx="12"/>
          </p:nvPr>
        </p:nvSpPr>
        <p:spPr/>
        <p:txBody>
          <a:bodyPr/>
          <a:lstStyle>
            <a:lvl1pPr>
              <a:defRPr/>
            </a:lvl1pPr>
          </a:lstStyle>
          <a:p>
            <a:fld id="{C23AA2F1-F4CC-AD48-92D1-3C22D8B401F7}" type="slidenum">
              <a:rPr lang="en-GB" altLang="en-US"/>
              <a:pPr/>
              <a:t>‹#›</a:t>
            </a:fld>
            <a:endParaRPr lang="en-GB" altLang="en-US"/>
          </a:p>
        </p:txBody>
      </p:sp>
    </p:spTree>
    <p:extLst>
      <p:ext uri="{BB962C8B-B14F-4D97-AF65-F5344CB8AC3E}">
        <p14:creationId xmlns:p14="http://schemas.microsoft.com/office/powerpoint/2010/main" val="267967088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1DCDB2-FC38-A816-FDA2-AB41E9BE69B9}"/>
              </a:ext>
            </a:extLst>
          </p:cNvPr>
          <p:cNvSpPr>
            <a:spLocks noGrp="1"/>
          </p:cNvSpPr>
          <p:nvPr>
            <p:ph type="dt" sz="half" idx="10"/>
          </p:nvPr>
        </p:nvSpPr>
        <p:spPr/>
        <p:txBody>
          <a:bodyPr/>
          <a:lstStyle>
            <a:lvl1pPr>
              <a:defRPr/>
            </a:lvl1pPr>
          </a:lstStyle>
          <a:p>
            <a:pPr>
              <a:defRPr/>
            </a:pPr>
            <a:fld id="{7BA46C62-CBA8-CD41-8130-1F365C455EB8}" type="datetimeFigureOut">
              <a:rPr lang="en-GB"/>
              <a:pPr>
                <a:defRPr/>
              </a:pPr>
              <a:t>19/06/2025</a:t>
            </a:fld>
            <a:endParaRPr lang="en-GB"/>
          </a:p>
        </p:txBody>
      </p:sp>
      <p:sp>
        <p:nvSpPr>
          <p:cNvPr id="3" name="Footer Placeholder 4">
            <a:extLst>
              <a:ext uri="{FF2B5EF4-FFF2-40B4-BE49-F238E27FC236}">
                <a16:creationId xmlns:a16="http://schemas.microsoft.com/office/drawing/2014/main" id="{FC73A505-3556-4DF3-70F8-5DC4CA9EA480}"/>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E021F4E7-03F1-ACD4-6FB9-C8716FDF4636}"/>
              </a:ext>
            </a:extLst>
          </p:cNvPr>
          <p:cNvSpPr>
            <a:spLocks noGrp="1"/>
          </p:cNvSpPr>
          <p:nvPr>
            <p:ph type="sldNum" sz="quarter" idx="12"/>
          </p:nvPr>
        </p:nvSpPr>
        <p:spPr/>
        <p:txBody>
          <a:bodyPr/>
          <a:lstStyle>
            <a:lvl1pPr>
              <a:defRPr/>
            </a:lvl1pPr>
          </a:lstStyle>
          <a:p>
            <a:fld id="{F8C1DC72-60D2-8E41-81A0-15AEA50D488F}" type="slidenum">
              <a:rPr lang="en-GB" altLang="en-US"/>
              <a:pPr/>
              <a:t>‹#›</a:t>
            </a:fld>
            <a:endParaRPr lang="en-GB" altLang="en-US"/>
          </a:p>
        </p:txBody>
      </p:sp>
    </p:spTree>
    <p:extLst>
      <p:ext uri="{BB962C8B-B14F-4D97-AF65-F5344CB8AC3E}">
        <p14:creationId xmlns:p14="http://schemas.microsoft.com/office/powerpoint/2010/main" val="1059603528"/>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48032DC5-A866-4E5A-8561-5DF560BFC0E1}"/>
              </a:ext>
            </a:extLst>
          </p:cNvPr>
          <p:cNvSpPr>
            <a:spLocks noGrp="1"/>
          </p:cNvSpPr>
          <p:nvPr>
            <p:ph type="dt" sz="half" idx="10"/>
          </p:nvPr>
        </p:nvSpPr>
        <p:spPr/>
        <p:txBody>
          <a:bodyPr/>
          <a:lstStyle>
            <a:lvl1pPr>
              <a:defRPr/>
            </a:lvl1pPr>
          </a:lstStyle>
          <a:p>
            <a:pPr>
              <a:defRPr/>
            </a:pPr>
            <a:fld id="{89DE0CA2-C401-8749-8669-0DCE30856445}" type="datetimeFigureOut">
              <a:rPr lang="en-GB"/>
              <a:pPr>
                <a:defRPr/>
              </a:pPr>
              <a:t>19/06/2025</a:t>
            </a:fld>
            <a:endParaRPr lang="en-GB"/>
          </a:p>
        </p:txBody>
      </p:sp>
      <p:sp>
        <p:nvSpPr>
          <p:cNvPr id="6" name="Footer Placeholder 4">
            <a:extLst>
              <a:ext uri="{FF2B5EF4-FFF2-40B4-BE49-F238E27FC236}">
                <a16:creationId xmlns:a16="http://schemas.microsoft.com/office/drawing/2014/main" id="{9DE2CF16-5113-0EE7-935F-9E722C81B6A6}"/>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57B3B0EC-5F83-96A4-539B-FC0BF839DDCD}"/>
              </a:ext>
            </a:extLst>
          </p:cNvPr>
          <p:cNvSpPr>
            <a:spLocks noGrp="1"/>
          </p:cNvSpPr>
          <p:nvPr>
            <p:ph type="sldNum" sz="quarter" idx="12"/>
          </p:nvPr>
        </p:nvSpPr>
        <p:spPr/>
        <p:txBody>
          <a:bodyPr/>
          <a:lstStyle>
            <a:lvl1pPr>
              <a:defRPr/>
            </a:lvl1pPr>
          </a:lstStyle>
          <a:p>
            <a:fld id="{477F995A-D098-B047-B6E8-BB420A4819A9}" type="slidenum">
              <a:rPr lang="en-GB" altLang="en-US"/>
              <a:pPr/>
              <a:t>‹#›</a:t>
            </a:fld>
            <a:endParaRPr lang="en-GB" altLang="en-US"/>
          </a:p>
        </p:txBody>
      </p:sp>
    </p:spTree>
    <p:extLst>
      <p:ext uri="{BB962C8B-B14F-4D97-AF65-F5344CB8AC3E}">
        <p14:creationId xmlns:p14="http://schemas.microsoft.com/office/powerpoint/2010/main" val="4010984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3">
            <a:extLst>
              <a:ext uri="{FF2B5EF4-FFF2-40B4-BE49-F238E27FC236}">
                <a16:creationId xmlns:a16="http://schemas.microsoft.com/office/drawing/2014/main" id="{5D6F38F5-922F-CB34-72BE-7041457EAD6D}"/>
              </a:ext>
            </a:extLst>
          </p:cNvPr>
          <p:cNvSpPr>
            <a:spLocks noGrp="1"/>
          </p:cNvSpPr>
          <p:nvPr>
            <p:ph type="dt" sz="half" idx="10"/>
          </p:nvPr>
        </p:nvSpPr>
        <p:spPr/>
        <p:txBody>
          <a:bodyPr/>
          <a:lstStyle>
            <a:lvl1pPr>
              <a:defRPr/>
            </a:lvl1pPr>
          </a:lstStyle>
          <a:p>
            <a:pPr>
              <a:defRPr/>
            </a:pPr>
            <a:fld id="{A4EA2A77-D386-ED47-AFD5-8538CC2C4071}" type="datetimeFigureOut">
              <a:rPr lang="en-GB"/>
              <a:pPr>
                <a:defRPr/>
              </a:pPr>
              <a:t>19/06/2025</a:t>
            </a:fld>
            <a:endParaRPr lang="en-GB"/>
          </a:p>
        </p:txBody>
      </p:sp>
      <p:sp>
        <p:nvSpPr>
          <p:cNvPr id="6" name="Footer Placeholder 4">
            <a:extLst>
              <a:ext uri="{FF2B5EF4-FFF2-40B4-BE49-F238E27FC236}">
                <a16:creationId xmlns:a16="http://schemas.microsoft.com/office/drawing/2014/main" id="{5F5BD951-3E89-585C-F6E7-5DA2D7B26C04}"/>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4E807005-46E8-CF04-29DF-67D2EE11F56F}"/>
              </a:ext>
            </a:extLst>
          </p:cNvPr>
          <p:cNvSpPr>
            <a:spLocks noGrp="1"/>
          </p:cNvSpPr>
          <p:nvPr>
            <p:ph type="sldNum" sz="quarter" idx="12"/>
          </p:nvPr>
        </p:nvSpPr>
        <p:spPr/>
        <p:txBody>
          <a:bodyPr/>
          <a:lstStyle>
            <a:lvl1pPr>
              <a:defRPr/>
            </a:lvl1pPr>
          </a:lstStyle>
          <a:p>
            <a:fld id="{0A525C4C-F5DA-2949-92E5-93103FC2E9BA}" type="slidenum">
              <a:rPr lang="en-GB" altLang="en-US"/>
              <a:pPr/>
              <a:t>‹#›</a:t>
            </a:fld>
            <a:endParaRPr lang="en-GB" altLang="en-US"/>
          </a:p>
        </p:txBody>
      </p:sp>
    </p:spTree>
    <p:extLst>
      <p:ext uri="{BB962C8B-B14F-4D97-AF65-F5344CB8AC3E}">
        <p14:creationId xmlns:p14="http://schemas.microsoft.com/office/powerpoint/2010/main" val="397015449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D486B5B-2B5B-CDDA-F11D-BFA21ED74E76}"/>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F4E1A02F-8976-0592-1347-51C0C306B370}"/>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F1E193E-3085-D323-E23A-9781CE9A51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0EA6FEF-56B4-7D47-BFE3-FD79C437808F}" type="datetimeFigureOut">
              <a:rPr lang="en-GB"/>
              <a:pPr>
                <a:defRPr/>
              </a:pPr>
              <a:t>19/06/2025</a:t>
            </a:fld>
            <a:endParaRPr lang="en-GB"/>
          </a:p>
        </p:txBody>
      </p:sp>
      <p:sp>
        <p:nvSpPr>
          <p:cNvPr id="5" name="Footer Placeholder 4">
            <a:extLst>
              <a:ext uri="{FF2B5EF4-FFF2-40B4-BE49-F238E27FC236}">
                <a16:creationId xmlns:a16="http://schemas.microsoft.com/office/drawing/2014/main" id="{6BE55CC4-E212-5BE0-ECB2-E2D8193BE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smtClean="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CC01FA27-5691-9996-A41C-3E0693FA5A61}"/>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21B6F0A5-B009-354D-AF9C-73D803B83210}"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7">
            <a:extLst>
              <a:ext uri="{FF2B5EF4-FFF2-40B4-BE49-F238E27FC236}">
                <a16:creationId xmlns:a16="http://schemas.microsoft.com/office/drawing/2014/main" id="{CECC4F85-8956-8917-1565-C33B7265BF77}"/>
              </a:ext>
            </a:extLst>
          </p:cNvPr>
          <p:cNvSpPr txBox="1">
            <a:spLocks noChangeArrowheads="1"/>
          </p:cNvSpPr>
          <p:nvPr/>
        </p:nvSpPr>
        <p:spPr bwMode="auto">
          <a:xfrm>
            <a:off x="1062038" y="2811463"/>
            <a:ext cx="46561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dirty="0">
                <a:solidFill>
                  <a:srgbClr val="6D102F"/>
                </a:solidFill>
              </a:rPr>
              <a:t>Global Hand Teaching Programme</a:t>
            </a:r>
          </a:p>
        </p:txBody>
      </p:sp>
      <p:pic>
        <p:nvPicPr>
          <p:cNvPr id="14338" name="Picture 8">
            <a:extLst>
              <a:ext uri="{FF2B5EF4-FFF2-40B4-BE49-F238E27FC236}">
                <a16:creationId xmlns:a16="http://schemas.microsoft.com/office/drawing/2014/main" id="{A1F6D9FD-58F6-C514-C348-CA63DB63B53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9">
            <a:extLst>
              <a:ext uri="{FF2B5EF4-FFF2-40B4-BE49-F238E27FC236}">
                <a16:creationId xmlns:a16="http://schemas.microsoft.com/office/drawing/2014/main" id="{D379298C-2832-C528-55BD-45AFEF439621}"/>
              </a:ext>
            </a:extLst>
          </p:cNvPr>
          <p:cNvSpPr txBox="1">
            <a:spLocks noChangeArrowheads="1"/>
          </p:cNvSpPr>
          <p:nvPr/>
        </p:nvSpPr>
        <p:spPr bwMode="auto">
          <a:xfrm>
            <a:off x="1062038" y="4417661"/>
            <a:ext cx="77676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1">
                <a:solidFill>
                  <a:srgbClr val="575958"/>
                </a:solidFill>
              </a:rPr>
              <a:t>Module 6.14</a:t>
            </a:r>
            <a:endParaRPr lang="en-GB" altLang="en-US" sz="2000" b="1" dirty="0">
              <a:solidFill>
                <a:srgbClr val="575958"/>
              </a:solidFill>
            </a:endParaRPr>
          </a:p>
          <a:p>
            <a:pPr eaLnBrk="1" hangingPunct="1">
              <a:lnSpc>
                <a:spcPct val="100000"/>
              </a:lnSpc>
              <a:spcBef>
                <a:spcPct val="0"/>
              </a:spcBef>
              <a:buFontTx/>
              <a:buNone/>
            </a:pPr>
            <a:r>
              <a:rPr lang="en-GB" altLang="en-US" sz="2000" b="1" dirty="0">
                <a:solidFill>
                  <a:srgbClr val="575958"/>
                </a:solidFill>
              </a:rPr>
              <a:t>TFCC anatomy and injuries</a:t>
            </a:r>
          </a:p>
          <a:p>
            <a:pPr eaLnBrk="1" hangingPunct="1">
              <a:lnSpc>
                <a:spcPct val="100000"/>
              </a:lnSpc>
              <a:spcBef>
                <a:spcPct val="0"/>
              </a:spcBef>
              <a:buFontTx/>
              <a:buNone/>
            </a:pPr>
            <a:endParaRPr lang="en-GB" altLang="en-US" sz="2000" b="1" dirty="0">
              <a:solidFill>
                <a:srgbClr val="575958"/>
              </a:solidFill>
            </a:endParaRPr>
          </a:p>
          <a:p>
            <a:pPr eaLnBrk="1" hangingPunct="1">
              <a:lnSpc>
                <a:spcPct val="100000"/>
              </a:lnSpc>
              <a:spcBef>
                <a:spcPct val="0"/>
              </a:spcBef>
              <a:buFontTx/>
              <a:buNone/>
            </a:pPr>
            <a:r>
              <a:rPr lang="en-GB" altLang="en-US" sz="2000" dirty="0">
                <a:solidFill>
                  <a:srgbClr val="575958"/>
                </a:solidFill>
              </a:rPr>
              <a:t>CBDs</a:t>
            </a:r>
          </a:p>
        </p:txBody>
      </p:sp>
      <p:pic>
        <p:nvPicPr>
          <p:cNvPr id="14340" name="Picture 10">
            <a:extLst>
              <a:ext uri="{FF2B5EF4-FFF2-40B4-BE49-F238E27FC236}">
                <a16:creationId xmlns:a16="http://schemas.microsoft.com/office/drawing/2014/main" id="{B97DCCB1-6B78-27FD-3A5E-4D30D0E102C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5289" y="2507404"/>
            <a:ext cx="4656137" cy="309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1</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0" y="1649750"/>
            <a:ext cx="5465763"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endParaRPr lang="en-GB" altLang="en-US" sz="2000" dirty="0">
              <a:solidFill>
                <a:srgbClr val="575958"/>
              </a:solidFill>
            </a:endParaRPr>
          </a:p>
          <a:p>
            <a:pPr algn="just" rtl="0" fontAlgn="base">
              <a:buFont typeface="+mj-lt"/>
              <a:buAutoNum type="arabicPeriod"/>
            </a:pPr>
            <a:r>
              <a:rPr lang="en-GB" b="1" dirty="0">
                <a:solidFill>
                  <a:srgbClr val="000000"/>
                </a:solidFill>
              </a:rPr>
              <a:t>Name the components of the TFCC</a:t>
            </a:r>
          </a:p>
          <a:p>
            <a:pPr algn="just" rtl="0" fontAlgn="base">
              <a:buFont typeface="+mj-lt"/>
              <a:buAutoNum type="arabicPeriod"/>
            </a:pPr>
            <a:endParaRPr lang="en-GB" sz="1800" b="1" i="0" dirty="0">
              <a:solidFill>
                <a:srgbClr val="000000"/>
              </a:solidFill>
              <a:effectLst/>
              <a:latin typeface="Calibri" panose="020F0502020204030204" pitchFamily="34" charset="0"/>
            </a:endParaRPr>
          </a:p>
          <a:p>
            <a:pPr algn="just" rtl="0" fontAlgn="base">
              <a:buFont typeface="+mj-lt"/>
              <a:buAutoNum type="arabicPeriod"/>
            </a:pPr>
            <a:r>
              <a:rPr lang="en-GB" b="1" dirty="0">
                <a:solidFill>
                  <a:srgbClr val="000000"/>
                </a:solidFill>
              </a:rPr>
              <a:t>Describe the radioulnar ligaments and their variable importance in DRUJ stability relative to forearm position (pronation and supination)</a:t>
            </a:r>
          </a:p>
          <a:p>
            <a:pPr algn="just" rtl="0" fontAlgn="base">
              <a:buFont typeface="+mj-lt"/>
              <a:buAutoNum type="arabicPeriod"/>
            </a:pPr>
            <a:endParaRPr lang="en-GB" b="1" dirty="0">
              <a:solidFill>
                <a:srgbClr val="000000"/>
              </a:solidFill>
            </a:endParaRPr>
          </a:p>
          <a:p>
            <a:pPr algn="just" rtl="0" fontAlgn="base">
              <a:buFont typeface="+mj-lt"/>
              <a:buAutoNum type="arabicPeriod"/>
            </a:pPr>
            <a:r>
              <a:rPr lang="en-GB" b="1" dirty="0">
                <a:solidFill>
                  <a:srgbClr val="000000"/>
                </a:solidFill>
              </a:rPr>
              <a:t>How much does the bony articulation contribute to DRUJ stability?</a:t>
            </a: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1026" name="Picture 2" descr="TFCC: Triangular Fibrocartilage Complex Injuries - MHT">
            <a:extLst>
              <a:ext uri="{FF2B5EF4-FFF2-40B4-BE49-F238E27FC236}">
                <a16:creationId xmlns:a16="http://schemas.microsoft.com/office/drawing/2014/main" id="{4A85CD7A-2D84-6BA3-A132-E3055679E3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445" t="22716" r="42181" b="7709"/>
          <a:stretch/>
        </p:blipFill>
        <p:spPr bwMode="auto">
          <a:xfrm>
            <a:off x="7382404" y="1423656"/>
            <a:ext cx="3895196" cy="44139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2</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1" y="1649750"/>
            <a:ext cx="5034844"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altLang="en-US" sz="1600" dirty="0">
                <a:solidFill>
                  <a:srgbClr val="575958"/>
                </a:solidFill>
              </a:rPr>
              <a:t>35-year old male sustains a forced extension injury to his right wrist when he fell from his bicycle. He has suffered with ulnar sided wrist pain since. Xray is equivocal. MRI depicts an injury to his TFCC.</a:t>
            </a:r>
          </a:p>
          <a:p>
            <a:pPr marL="0" indent="0" eaLnBrk="1" hangingPunct="1"/>
            <a:endParaRPr lang="en-GB" b="1" dirty="0">
              <a:solidFill>
                <a:srgbClr val="575958"/>
              </a:solidFill>
            </a:endParaRPr>
          </a:p>
          <a:p>
            <a:pPr marL="0" marR="0" lvl="0" indent="0" algn="just" defTabSz="914400" rtl="0" eaLnBrk="0" fontAlgn="base" latinLnBrk="0" hangingPunct="0">
              <a:lnSpc>
                <a:spcPct val="100000"/>
              </a:lnSpc>
              <a:spcBef>
                <a:spcPct val="0"/>
              </a:spcBef>
              <a:spcAft>
                <a:spcPct val="0"/>
              </a:spcAft>
              <a:buClrTx/>
              <a:buSzTx/>
              <a:buFont typeface="+mj-lt"/>
              <a:buAutoNum type="arabicPeriod"/>
              <a:tabLst/>
              <a:defRPr/>
            </a:pPr>
            <a:r>
              <a:rPr lang="en-GB" b="1" dirty="0">
                <a:solidFill>
                  <a:srgbClr val="575958"/>
                </a:solidFill>
              </a:rPr>
              <a:t> What examination features might you expect to find associated with an injury to the TFCC?</a:t>
            </a:r>
          </a:p>
          <a:p>
            <a:pPr marL="0" marR="0" lvl="0" indent="0" algn="just" defTabSz="914400" rtl="0" eaLnBrk="0" fontAlgn="base" latinLnBrk="0" hangingPunct="0">
              <a:lnSpc>
                <a:spcPct val="100000"/>
              </a:lnSpc>
              <a:spcBef>
                <a:spcPct val="0"/>
              </a:spcBef>
              <a:spcAft>
                <a:spcPct val="0"/>
              </a:spcAft>
              <a:buClrTx/>
              <a:buSzTx/>
              <a:buFont typeface="+mj-lt"/>
              <a:buAutoNum type="arabicPeriod"/>
              <a:tabLst/>
              <a:defRPr/>
            </a:pPr>
            <a:endParaRPr lang="en-GB" b="1" dirty="0">
              <a:solidFill>
                <a:srgbClr val="575958"/>
              </a:solidFill>
            </a:endParaRPr>
          </a:p>
          <a:p>
            <a:pPr marL="0" marR="0" lvl="0" indent="0" algn="just" defTabSz="914400" rtl="0" eaLnBrk="0" fontAlgn="base" latinLnBrk="0" hangingPunct="0">
              <a:lnSpc>
                <a:spcPct val="100000"/>
              </a:lnSpc>
              <a:spcBef>
                <a:spcPct val="0"/>
              </a:spcBef>
              <a:spcAft>
                <a:spcPct val="0"/>
              </a:spcAft>
              <a:buClrTx/>
              <a:buSzTx/>
              <a:buFont typeface="+mj-lt"/>
              <a:buAutoNum type="arabicPeriod"/>
              <a:tabLst/>
              <a:defRPr/>
            </a:pPr>
            <a:r>
              <a:rPr lang="en-GB" b="1" dirty="0">
                <a:solidFill>
                  <a:srgbClr val="575958"/>
                </a:solidFill>
              </a:rPr>
              <a:t> How would you clinically assess DRUJ stability?</a:t>
            </a:r>
          </a:p>
          <a:p>
            <a:pPr marL="0" marR="0" lvl="0" indent="0" algn="just" defTabSz="914400" rtl="0" eaLnBrk="0" fontAlgn="base" latinLnBrk="0" hangingPunct="0">
              <a:lnSpc>
                <a:spcPct val="100000"/>
              </a:lnSpc>
              <a:spcBef>
                <a:spcPct val="0"/>
              </a:spcBef>
              <a:spcAft>
                <a:spcPct val="0"/>
              </a:spcAft>
              <a:buClrTx/>
              <a:buSzTx/>
              <a:buFont typeface="+mj-lt"/>
              <a:buAutoNum type="arabicPeriod"/>
              <a:tabLst/>
              <a:defRPr/>
            </a:pPr>
            <a:endParaRPr lang="en-GB" b="1" dirty="0">
              <a:solidFill>
                <a:srgbClr val="575958"/>
              </a:solidFill>
            </a:endParaRPr>
          </a:p>
          <a:p>
            <a:pPr marL="0" marR="0" lvl="0" indent="0" algn="just" defTabSz="914400" rtl="0" eaLnBrk="0" fontAlgn="base" latinLnBrk="0" hangingPunct="0">
              <a:lnSpc>
                <a:spcPct val="100000"/>
              </a:lnSpc>
              <a:spcBef>
                <a:spcPct val="0"/>
              </a:spcBef>
              <a:spcAft>
                <a:spcPct val="0"/>
              </a:spcAft>
              <a:buClrTx/>
              <a:buSzTx/>
              <a:buFont typeface="+mj-lt"/>
              <a:buAutoNum type="arabicPeriod"/>
              <a:tabLst/>
              <a:defRPr/>
            </a:pPr>
            <a:r>
              <a:rPr lang="en-GB" b="1" dirty="0">
                <a:solidFill>
                  <a:srgbClr val="575958"/>
                </a:solidFill>
              </a:rPr>
              <a:t>The radiologist reports this as a type 1B tear. What components of the TFCC are injured?</a:t>
            </a:r>
          </a:p>
          <a:p>
            <a:pPr marL="0" marR="0" lvl="0" indent="0" algn="just" defTabSz="914400" rtl="0" eaLnBrk="0" fontAlgn="base" latinLnBrk="0" hangingPunct="0">
              <a:lnSpc>
                <a:spcPct val="100000"/>
              </a:lnSpc>
              <a:spcBef>
                <a:spcPct val="0"/>
              </a:spcBef>
              <a:spcAft>
                <a:spcPct val="0"/>
              </a:spcAft>
              <a:buClrTx/>
              <a:buSzTx/>
              <a:buFont typeface="+mj-lt"/>
              <a:buAutoNum type="arabicPeriod"/>
              <a:tabLst/>
              <a:defRPr/>
            </a:pPr>
            <a:endParaRPr lang="en-GB" b="1" dirty="0">
              <a:solidFill>
                <a:srgbClr val="575958"/>
              </a:solidFill>
            </a:endParaRPr>
          </a:p>
          <a:p>
            <a:pPr marL="0" marR="0" lvl="0" indent="0" algn="just" defTabSz="914400" rtl="0" eaLnBrk="0" fontAlgn="base" latinLnBrk="0" hangingPunct="0">
              <a:lnSpc>
                <a:spcPct val="100000"/>
              </a:lnSpc>
              <a:spcBef>
                <a:spcPct val="0"/>
              </a:spcBef>
              <a:spcAft>
                <a:spcPct val="0"/>
              </a:spcAft>
              <a:buClrTx/>
              <a:buSzTx/>
              <a:buFont typeface="+mj-lt"/>
              <a:buAutoNum type="arabicPeriod"/>
              <a:tabLst/>
              <a:defRPr/>
            </a:pPr>
            <a:r>
              <a:rPr lang="en-GB" b="1" dirty="0">
                <a:solidFill>
                  <a:srgbClr val="575958"/>
                </a:solidFill>
              </a:rPr>
              <a:t>How might you anticipate managing this kind of injury?</a:t>
            </a:r>
          </a:p>
          <a:p>
            <a:pPr marL="0" indent="0" eaLnBrk="1" hangingPunct="1"/>
            <a:endParaRPr lang="en-GB" sz="1600" b="1" dirty="0">
              <a:solidFill>
                <a:srgbClr val="000000"/>
              </a:solidFill>
            </a:endParaRPr>
          </a:p>
          <a:p>
            <a:pPr algn="just" rtl="0" fontAlgn="base">
              <a:buFont typeface="+mj-lt"/>
              <a:buAutoNum type="arabicPeriod"/>
            </a:pPr>
            <a:endParaRPr lang="en-GB" sz="1600" b="1" i="0" dirty="0">
              <a:solidFill>
                <a:srgbClr val="000000"/>
              </a:solidFill>
              <a:effectLst/>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1026" name="Picture 2" descr="TFCC injury - Palmer 1b | Radiology Case | Radiopaedia.org">
            <a:extLst>
              <a:ext uri="{FF2B5EF4-FFF2-40B4-BE49-F238E27FC236}">
                <a16:creationId xmlns:a16="http://schemas.microsoft.com/office/drawing/2014/main" id="{C39C20D1-F76A-11D2-7FD4-EABD887E2F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296" y="1511830"/>
            <a:ext cx="4237567" cy="423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80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3</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914401" y="1649750"/>
            <a:ext cx="3488266"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buAutoNum type="arabicPeriod"/>
            </a:pPr>
            <a:r>
              <a:rPr lang="en-GB" b="1" dirty="0">
                <a:solidFill>
                  <a:srgbClr val="575958"/>
                </a:solidFill>
              </a:rPr>
              <a:t>What operation is demonstrated in this schematic?</a:t>
            </a:r>
          </a:p>
          <a:p>
            <a:pPr eaLnBrk="1" hangingPunct="1">
              <a:buAutoNum type="arabicPeriod"/>
            </a:pPr>
            <a:endParaRPr lang="en-GB" b="1" dirty="0">
              <a:solidFill>
                <a:srgbClr val="575958"/>
              </a:solidFill>
            </a:endParaRPr>
          </a:p>
          <a:p>
            <a:pPr eaLnBrk="1" hangingPunct="1">
              <a:buAutoNum type="arabicPeriod"/>
            </a:pPr>
            <a:r>
              <a:rPr lang="en-GB" b="1" dirty="0">
                <a:solidFill>
                  <a:srgbClr val="575958"/>
                </a:solidFill>
              </a:rPr>
              <a:t>When might you consider using it (indications)?</a:t>
            </a:r>
          </a:p>
          <a:p>
            <a:pPr eaLnBrk="1" hangingPunct="1">
              <a:buAutoNum type="arabicPeriod"/>
            </a:pPr>
            <a:endParaRPr lang="en-GB" b="1" dirty="0">
              <a:solidFill>
                <a:srgbClr val="575958"/>
              </a:solidFill>
            </a:endParaRPr>
          </a:p>
          <a:p>
            <a:pPr eaLnBrk="1" hangingPunct="1">
              <a:buAutoNum type="arabicPeriod"/>
            </a:pPr>
            <a:r>
              <a:rPr lang="en-GB" b="1" dirty="0">
                <a:solidFill>
                  <a:srgbClr val="575958"/>
                </a:solidFill>
              </a:rPr>
              <a:t>What are your graft options?</a:t>
            </a:r>
          </a:p>
          <a:p>
            <a:pPr eaLnBrk="1" hangingPunct="1">
              <a:buAutoNum type="arabicPeriod"/>
            </a:pPr>
            <a:endParaRPr lang="en-GB" b="1" dirty="0">
              <a:solidFill>
                <a:srgbClr val="575958"/>
              </a:solidFill>
            </a:endParaRPr>
          </a:p>
          <a:p>
            <a:pPr marL="0" indent="0" eaLnBrk="1" hangingPunct="1"/>
            <a:endParaRPr lang="en-GB" sz="1600" b="1" dirty="0">
              <a:solidFill>
                <a:srgbClr val="000000"/>
              </a:solidFill>
            </a:endParaRPr>
          </a:p>
          <a:p>
            <a:pPr algn="just" rtl="0" fontAlgn="base">
              <a:buFont typeface="+mj-lt"/>
              <a:buAutoNum type="arabicPeriod"/>
            </a:pPr>
            <a:endParaRPr lang="en-GB" sz="1600" b="1" i="0" dirty="0">
              <a:solidFill>
                <a:srgbClr val="000000"/>
              </a:solidFill>
              <a:effectLst/>
            </a:endParaRP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2050" name="Picture 2" descr="69 Distal Radioulnar Ligament Repair/Reconstruction | Plastic Surgery Key">
            <a:extLst>
              <a:ext uri="{FF2B5EF4-FFF2-40B4-BE49-F238E27FC236}">
                <a16:creationId xmlns:a16="http://schemas.microsoft.com/office/drawing/2014/main" id="{C2AE5045-5199-6B30-1FF0-1B1661F60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9113" y="1536701"/>
            <a:ext cx="6836750" cy="4235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401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a:extLst>
              <a:ext uri="{FF2B5EF4-FFF2-40B4-BE49-F238E27FC236}">
                <a16:creationId xmlns:a16="http://schemas.microsoft.com/office/drawing/2014/main" id="{80DD4FF9-BBA2-ED47-9710-B70ED4F3F7D3}"/>
              </a:ext>
            </a:extLst>
          </p:cNvPr>
          <p:cNvSpPr txBox="1">
            <a:spLocks noChangeArrowheads="1"/>
          </p:cNvSpPr>
          <p:nvPr/>
        </p:nvSpPr>
        <p:spPr bwMode="auto">
          <a:xfrm>
            <a:off x="914400" y="528638"/>
            <a:ext cx="90154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solidFill>
                  <a:srgbClr val="6D102F"/>
                </a:solidFill>
              </a:rPr>
              <a:t>Case 4</a:t>
            </a:r>
          </a:p>
        </p:txBody>
      </p:sp>
      <p:cxnSp>
        <p:nvCxnSpPr>
          <p:cNvPr id="8" name="Straight Connector 7">
            <a:extLst>
              <a:ext uri="{FF2B5EF4-FFF2-40B4-BE49-F238E27FC236}">
                <a16:creationId xmlns:a16="http://schemas.microsoft.com/office/drawing/2014/main" id="{75F5A4B3-49F3-717F-B091-44A625F44487}"/>
              </a:ext>
            </a:extLst>
          </p:cNvPr>
          <p:cNvCxnSpPr/>
          <p:nvPr/>
        </p:nvCxnSpPr>
        <p:spPr>
          <a:xfrm>
            <a:off x="993775" y="13763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31DAD2-FCEB-2778-44F1-EDEE875F5AC6}"/>
              </a:ext>
            </a:extLst>
          </p:cNvPr>
          <p:cNvCxnSpPr/>
          <p:nvPr/>
        </p:nvCxnSpPr>
        <p:spPr>
          <a:xfrm>
            <a:off x="993775" y="5884863"/>
            <a:ext cx="10352088" cy="0"/>
          </a:xfrm>
          <a:prstGeom prst="line">
            <a:avLst/>
          </a:prstGeom>
          <a:ln w="9525">
            <a:solidFill>
              <a:srgbClr val="6D102F"/>
            </a:solidFill>
          </a:ln>
        </p:spPr>
        <p:style>
          <a:lnRef idx="1">
            <a:schemeClr val="accent1"/>
          </a:lnRef>
          <a:fillRef idx="0">
            <a:schemeClr val="accent1"/>
          </a:fillRef>
          <a:effectRef idx="0">
            <a:schemeClr val="accent1"/>
          </a:effectRef>
          <a:fontRef idx="minor">
            <a:schemeClr val="tx1"/>
          </a:fontRef>
        </p:style>
      </p:cxnSp>
      <p:pic>
        <p:nvPicPr>
          <p:cNvPr id="4101" name="Picture 9">
            <a:extLst>
              <a:ext uri="{FF2B5EF4-FFF2-40B4-BE49-F238E27FC236}">
                <a16:creationId xmlns:a16="http://schemas.microsoft.com/office/drawing/2014/main" id="{75E6BD48-8151-82C1-1B07-F2BFDDFB41D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6121400"/>
            <a:ext cx="251777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10">
            <a:extLst>
              <a:ext uri="{FF2B5EF4-FFF2-40B4-BE49-F238E27FC236}">
                <a16:creationId xmlns:a16="http://schemas.microsoft.com/office/drawing/2014/main" id="{6014E09F-F9ED-43D1-0381-9E004D1323BB}"/>
              </a:ext>
            </a:extLst>
          </p:cNvPr>
          <p:cNvSpPr txBox="1">
            <a:spLocks noChangeArrowheads="1"/>
          </p:cNvSpPr>
          <p:nvPr/>
        </p:nvSpPr>
        <p:spPr bwMode="auto">
          <a:xfrm>
            <a:off x="1095022" y="1686779"/>
            <a:ext cx="500097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indent="0" eaLnBrk="1" hangingPunct="1"/>
            <a:r>
              <a:rPr lang="en-GB" altLang="en-US" sz="2000" dirty="0">
                <a:solidFill>
                  <a:srgbClr val="575958"/>
                </a:solidFill>
              </a:rPr>
              <a:t>65-year old woman presents with a longstanding history of ulnar sided wrist pain. She particularly notices when carrying heavy shopping bags, or wringing a cloth. She is tender in the region of the TFCC, and has positive ulnocarpal impingement signs. </a:t>
            </a:r>
          </a:p>
          <a:p>
            <a:pPr marL="0" indent="0" eaLnBrk="1" hangingPunct="1"/>
            <a:endParaRPr lang="en-GB" altLang="en-US" sz="2000" dirty="0">
              <a:solidFill>
                <a:srgbClr val="575958"/>
              </a:solidFill>
            </a:endParaRPr>
          </a:p>
          <a:p>
            <a:pPr algn="just" rtl="0" fontAlgn="base">
              <a:buFont typeface="+mj-lt"/>
              <a:buAutoNum type="arabicPeriod"/>
            </a:pPr>
            <a:r>
              <a:rPr lang="en-GB" sz="1800" b="1" i="0" dirty="0">
                <a:solidFill>
                  <a:srgbClr val="000000"/>
                </a:solidFill>
                <a:effectLst/>
                <a:latin typeface="Calibri" panose="020F0502020204030204" pitchFamily="34" charset="0"/>
              </a:rPr>
              <a:t>Describe the </a:t>
            </a:r>
            <a:r>
              <a:rPr lang="en-GB" sz="1800" b="1" i="0" dirty="0" err="1">
                <a:solidFill>
                  <a:srgbClr val="000000"/>
                </a:solidFill>
                <a:effectLst/>
                <a:latin typeface="Calibri" panose="020F0502020204030204" pitchFamily="34" charset="0"/>
              </a:rPr>
              <a:t>xray</a:t>
            </a:r>
            <a:endParaRPr lang="en-GB" sz="1800" b="1" i="0" dirty="0">
              <a:solidFill>
                <a:srgbClr val="000000"/>
              </a:solidFill>
              <a:effectLst/>
              <a:latin typeface="Calibri" panose="020F0502020204030204" pitchFamily="34" charset="0"/>
            </a:endParaRPr>
          </a:p>
          <a:p>
            <a:pPr algn="just" rtl="0" fontAlgn="base">
              <a:buFont typeface="+mj-lt"/>
              <a:buAutoNum type="arabicPeriod"/>
            </a:pPr>
            <a:r>
              <a:rPr lang="en-GB" b="1" dirty="0">
                <a:solidFill>
                  <a:srgbClr val="000000"/>
                </a:solidFill>
              </a:rPr>
              <a:t>You carry out an arthroscopy to assess the degree of damage – what you might expect to find based on the </a:t>
            </a:r>
            <a:r>
              <a:rPr lang="en-GB" b="1" dirty="0" err="1">
                <a:solidFill>
                  <a:srgbClr val="000000"/>
                </a:solidFill>
              </a:rPr>
              <a:t>xrays</a:t>
            </a:r>
            <a:r>
              <a:rPr lang="en-GB" b="1" dirty="0">
                <a:solidFill>
                  <a:srgbClr val="000000"/>
                </a:solidFill>
              </a:rPr>
              <a:t> and history provided?</a:t>
            </a:r>
          </a:p>
          <a:p>
            <a:pPr algn="just" rtl="0" fontAlgn="base">
              <a:buFont typeface="+mj-lt"/>
              <a:buAutoNum type="arabicPeriod"/>
            </a:pPr>
            <a:r>
              <a:rPr lang="en-GB" b="1" dirty="0">
                <a:solidFill>
                  <a:srgbClr val="000000"/>
                </a:solidFill>
              </a:rPr>
              <a:t>What therapeutic interventions could be made at the time of the arthroscopy?</a:t>
            </a:r>
          </a:p>
        </p:txBody>
      </p:sp>
      <p:sp>
        <p:nvSpPr>
          <p:cNvPr id="4103" name="TextBox 11">
            <a:extLst>
              <a:ext uri="{FF2B5EF4-FFF2-40B4-BE49-F238E27FC236}">
                <a16:creationId xmlns:a16="http://schemas.microsoft.com/office/drawing/2014/main" id="{B1902FE6-8291-10E1-5BE4-6EFB5FB62816}"/>
              </a:ext>
            </a:extLst>
          </p:cNvPr>
          <p:cNvSpPr txBox="1">
            <a:spLocks noChangeArrowheads="1"/>
          </p:cNvSpPr>
          <p:nvPr/>
        </p:nvSpPr>
        <p:spPr bwMode="auto">
          <a:xfrm>
            <a:off x="9571038" y="6110288"/>
            <a:ext cx="1774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2000">
                <a:solidFill>
                  <a:srgbClr val="6D102F"/>
                </a:solidFill>
              </a:rPr>
              <a:t>bssh.ac.uk</a:t>
            </a:r>
          </a:p>
        </p:txBody>
      </p:sp>
      <p:pic>
        <p:nvPicPr>
          <p:cNvPr id="3074" name="Picture 2" descr="ulnocarpalimpactionsyndromefromRadiopaediaDOTorg">
            <a:extLst>
              <a:ext uri="{FF2B5EF4-FFF2-40B4-BE49-F238E27FC236}">
                <a16:creationId xmlns:a16="http://schemas.microsoft.com/office/drawing/2014/main" id="{E289556D-03AF-3360-A7BC-08D50B8A80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7160" b="25761"/>
          <a:stretch/>
        </p:blipFill>
        <p:spPr bwMode="auto">
          <a:xfrm>
            <a:off x="7102156" y="1638301"/>
            <a:ext cx="4243707" cy="3957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93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a:extLst>
              <a:ext uri="{FF2B5EF4-FFF2-40B4-BE49-F238E27FC236}">
                <a16:creationId xmlns:a16="http://schemas.microsoft.com/office/drawing/2014/main" id="{DEDEA00F-1FCC-3B12-1DD8-8D0EC321C5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2038" y="685800"/>
            <a:ext cx="23590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a16="http://schemas.microsoft.com/office/drawing/2014/main" id="{A9F4C774-0FD2-C226-4724-608B826894CC}"/>
              </a:ext>
            </a:extLst>
          </p:cNvPr>
          <p:cNvSpPr txBox="1">
            <a:spLocks noChangeArrowheads="1"/>
          </p:cNvSpPr>
          <p:nvPr/>
        </p:nvSpPr>
        <p:spPr bwMode="auto">
          <a:xfrm>
            <a:off x="1062038" y="2791822"/>
            <a:ext cx="7767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a:solidFill>
                  <a:srgbClr val="6D102F"/>
                </a:solidFill>
              </a:rPr>
              <a:t>Questions?</a:t>
            </a:r>
          </a:p>
        </p:txBody>
      </p:sp>
      <p:pic>
        <p:nvPicPr>
          <p:cNvPr id="7172" name="Picture 6">
            <a:extLst>
              <a:ext uri="{FF2B5EF4-FFF2-40B4-BE49-F238E27FC236}">
                <a16:creationId xmlns:a16="http://schemas.microsoft.com/office/drawing/2014/main" id="{3A3E2182-B6DF-553F-E08F-51924667A365}"/>
              </a:ext>
            </a:extLst>
          </p:cNvPr>
          <p:cNvPicPr>
            <a:picLocks noChangeAspect="1"/>
          </p:cNvPicPr>
          <p:nvPr/>
        </p:nvPicPr>
        <p:blipFill>
          <a:blip r:embed="rId3">
            <a:extLst>
              <a:ext uri="{28A0092B-C50C-407E-A947-70E740481C1C}">
                <a14:useLocalDpi xmlns:a14="http://schemas.microsoft.com/office/drawing/2010/main" val="0"/>
              </a:ext>
            </a:extLst>
          </a:blip>
          <a:srcRect t="31161"/>
          <a:stretch>
            <a:fillRect/>
          </a:stretch>
        </p:blipFill>
        <p:spPr bwMode="auto">
          <a:xfrm>
            <a:off x="757238" y="4784725"/>
            <a:ext cx="8848725"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hand question - Church Of Christ At Gold Hill Road | Church | Religion">
            <a:extLst>
              <a:ext uri="{FF2B5EF4-FFF2-40B4-BE49-F238E27FC236}">
                <a16:creationId xmlns:a16="http://schemas.microsoft.com/office/drawing/2014/main" id="{520B1E0C-A7BC-D57B-57BD-2921463CD2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398" t="3935" b="3935"/>
          <a:stretch/>
        </p:blipFill>
        <p:spPr bwMode="auto">
          <a:xfrm>
            <a:off x="6152728" y="685799"/>
            <a:ext cx="6039272" cy="43095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AC0E291-5D08-DCF0-04C6-EB20B99B3929}"/>
              </a:ext>
            </a:extLst>
          </p:cNvPr>
          <p:cNvSpPr txBox="1"/>
          <p:nvPr/>
        </p:nvSpPr>
        <p:spPr>
          <a:xfrm>
            <a:off x="1062038" y="4037107"/>
            <a:ext cx="6096000" cy="646331"/>
          </a:xfrm>
          <a:prstGeom prst="rect">
            <a:avLst/>
          </a:prstGeom>
          <a:noFill/>
        </p:spPr>
        <p:txBody>
          <a:bodyPr wrap="square">
            <a:spAutoFit/>
          </a:bodyPr>
          <a:lstStyle/>
          <a:p>
            <a:pPr algn="l" rtl="0" fontAlgn="base"/>
            <a:r>
              <a:rPr lang="en-GB" b="1" i="0" u="none" strike="noStrike" dirty="0">
                <a:solidFill>
                  <a:srgbClr val="6D102F"/>
                </a:solidFill>
                <a:effectLst/>
                <a:latin typeface="Calibri" panose="020F0502020204030204" pitchFamily="34" charset="0"/>
              </a:rPr>
              <a:t>For further information please </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a:p>
            <a:pPr algn="l" rtl="0" fontAlgn="base"/>
            <a:r>
              <a:rPr lang="en-GB" b="1" i="0" u="none" strike="noStrike" dirty="0">
                <a:solidFill>
                  <a:srgbClr val="6D102F"/>
                </a:solidFill>
                <a:effectLst/>
                <a:latin typeface="Calibri" panose="020F0502020204030204" pitchFamily="34" charset="0"/>
              </a:rPr>
              <a:t>get in touch via the channels below:</a:t>
            </a:r>
            <a:r>
              <a:rPr lang="en-US" b="0" i="0" dirty="0">
                <a:solidFill>
                  <a:srgbClr val="000000"/>
                </a:solidFill>
                <a:effectLst/>
                <a:latin typeface="Calibri" panose="020F0502020204030204" pitchFamily="34" charset="0"/>
              </a:rPr>
              <a:t>​</a:t>
            </a:r>
            <a:endParaRPr lang="en-US" b="0" i="0" dirty="0">
              <a:solidFill>
                <a:srgbClr val="000000"/>
              </a:solidFill>
              <a:effectLst/>
              <a:latin typeface="Segoe UI" panose="020B0502040204020203"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482</TotalTime>
  <Words>297</Words>
  <Application>Microsoft Office PowerPoint</Application>
  <PresentationFormat>Widescreen</PresentationFormat>
  <Paragraphs>42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Record a Presentation</dc:title>
  <dc:subject/>
  <dc:creator>Orians, A.J.</dc:creator>
  <cp:keywords/>
  <dc:description/>
  <cp:lastModifiedBy>Sabrina Nabi</cp:lastModifiedBy>
  <cp:revision>15</cp:revision>
  <dcterms:modified xsi:type="dcterms:W3CDTF">2025-06-19T14:43:20Z</dcterms:modified>
  <cp:category/>
</cp:coreProperties>
</file>