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7"/>
  </p:notesMasterIdLst>
  <p:sldIdLst>
    <p:sldId id="260" r:id="rId2"/>
    <p:sldId id="257" r:id="rId3"/>
    <p:sldId id="261" r:id="rId4"/>
    <p:sldId id="262" r:id="rId5"/>
    <p:sldId id="258" r:id="rId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CA0DB5-8FB9-DB46-A8D1-93EA6D43D6C8}" v="21" dt="2023-11-06T04:38:41.5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4645"/>
  </p:normalViewPr>
  <p:slideViewPr>
    <p:cSldViewPr snapToGrid="0" snapToObjects="1">
      <p:cViewPr>
        <p:scale>
          <a:sx n="137" d="100"/>
          <a:sy n="137" d="100"/>
        </p:scale>
        <p:origin x="-24" y="-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Parker" userId="d0d90ed22a84351a" providerId="LiveId" clId="{3DCA0DB5-8FB9-DB46-A8D1-93EA6D43D6C8}"/>
    <pc:docChg chg="custSel modSld">
      <pc:chgData name="Simon Parker" userId="d0d90ed22a84351a" providerId="LiveId" clId="{3DCA0DB5-8FB9-DB46-A8D1-93EA6D43D6C8}" dt="2023-11-06T04:59:49.764" v="1760" actId="20577"/>
      <pc:docMkLst>
        <pc:docMk/>
      </pc:docMkLst>
      <pc:sldChg chg="addSp delSp modSp mod">
        <pc:chgData name="Simon Parker" userId="d0d90ed22a84351a" providerId="LiveId" clId="{3DCA0DB5-8FB9-DB46-A8D1-93EA6D43D6C8}" dt="2023-11-06T03:53:47.903" v="625" actId="20577"/>
        <pc:sldMkLst>
          <pc:docMk/>
          <pc:sldMk cId="0" sldId="257"/>
        </pc:sldMkLst>
        <pc:spChg chg="mod">
          <ac:chgData name="Simon Parker" userId="d0d90ed22a84351a" providerId="LiveId" clId="{3DCA0DB5-8FB9-DB46-A8D1-93EA6D43D6C8}" dt="2023-11-06T03:53:47.903" v="625" actId="20577"/>
          <ac:spMkLst>
            <pc:docMk/>
            <pc:sldMk cId="0" sldId="257"/>
            <ac:spMk id="4102" creationId="{6014E09F-F9ED-43D1-0381-9E004D1323BB}"/>
          </ac:spMkLst>
        </pc:spChg>
        <pc:picChg chg="del">
          <ac:chgData name="Simon Parker" userId="d0d90ed22a84351a" providerId="LiveId" clId="{3DCA0DB5-8FB9-DB46-A8D1-93EA6D43D6C8}" dt="2023-10-31T02:40:19.091" v="34" actId="478"/>
          <ac:picMkLst>
            <pc:docMk/>
            <pc:sldMk cId="0" sldId="257"/>
            <ac:picMk id="3" creationId="{559516AC-79F9-F336-8326-BD4060E8FFAE}"/>
          </ac:picMkLst>
        </pc:picChg>
        <pc:picChg chg="add mod">
          <ac:chgData name="Simon Parker" userId="d0d90ed22a84351a" providerId="LiveId" clId="{3DCA0DB5-8FB9-DB46-A8D1-93EA6D43D6C8}" dt="2023-11-06T03:45:32.984" v="53" actId="1076"/>
          <ac:picMkLst>
            <pc:docMk/>
            <pc:sldMk cId="0" sldId="257"/>
            <ac:picMk id="1026" creationId="{9B6C2C08-0993-0B66-A0EA-3FD00D5B2E4B}"/>
          </ac:picMkLst>
        </pc:picChg>
      </pc:sldChg>
      <pc:sldChg chg="modSp mod">
        <pc:chgData name="Simon Parker" userId="d0d90ed22a84351a" providerId="LiveId" clId="{3DCA0DB5-8FB9-DB46-A8D1-93EA6D43D6C8}" dt="2023-10-31T02:39:16.139" v="33" actId="20577"/>
        <pc:sldMkLst>
          <pc:docMk/>
          <pc:sldMk cId="0" sldId="260"/>
        </pc:sldMkLst>
        <pc:spChg chg="mod">
          <ac:chgData name="Simon Parker" userId="d0d90ed22a84351a" providerId="LiveId" clId="{3DCA0DB5-8FB9-DB46-A8D1-93EA6D43D6C8}" dt="2023-10-31T02:39:16.139" v="33" actId="20577"/>
          <ac:spMkLst>
            <pc:docMk/>
            <pc:sldMk cId="0" sldId="260"/>
            <ac:spMk id="14339" creationId="{D379298C-2832-C528-55BD-45AFEF439621}"/>
          </ac:spMkLst>
        </pc:spChg>
      </pc:sldChg>
      <pc:sldChg chg="addSp delSp modSp mod">
        <pc:chgData name="Simon Parker" userId="d0d90ed22a84351a" providerId="LiveId" clId="{3DCA0DB5-8FB9-DB46-A8D1-93EA6D43D6C8}" dt="2023-11-06T04:17:41.689" v="1245" actId="313"/>
        <pc:sldMkLst>
          <pc:docMk/>
          <pc:sldMk cId="2060280127" sldId="261"/>
        </pc:sldMkLst>
        <pc:spChg chg="mod">
          <ac:chgData name="Simon Parker" userId="d0d90ed22a84351a" providerId="LiveId" clId="{3DCA0DB5-8FB9-DB46-A8D1-93EA6D43D6C8}" dt="2023-11-06T04:17:41.689" v="1245" actId="313"/>
          <ac:spMkLst>
            <pc:docMk/>
            <pc:sldMk cId="2060280127" sldId="261"/>
            <ac:spMk id="4102" creationId="{6014E09F-F9ED-43D1-0381-9E004D1323BB}"/>
          </ac:spMkLst>
        </pc:spChg>
        <pc:picChg chg="add mod">
          <ac:chgData name="Simon Parker" userId="d0d90ed22a84351a" providerId="LiveId" clId="{3DCA0DB5-8FB9-DB46-A8D1-93EA6D43D6C8}" dt="2023-11-06T04:03:13.579" v="629" actId="1076"/>
          <ac:picMkLst>
            <pc:docMk/>
            <pc:sldMk cId="2060280127" sldId="261"/>
            <ac:picMk id="2050" creationId="{94B929F9-9E49-47C5-222C-D3AABDB90D07}"/>
          </ac:picMkLst>
        </pc:picChg>
        <pc:picChg chg="del">
          <ac:chgData name="Simon Parker" userId="d0d90ed22a84351a" providerId="LiveId" clId="{3DCA0DB5-8FB9-DB46-A8D1-93EA6D43D6C8}" dt="2023-10-31T02:40:47.019" v="39" actId="478"/>
          <ac:picMkLst>
            <pc:docMk/>
            <pc:sldMk cId="2060280127" sldId="261"/>
            <ac:picMk id="2056" creationId="{141F40CF-87DA-FFAE-0695-C2205DD08245}"/>
          </ac:picMkLst>
        </pc:picChg>
      </pc:sldChg>
      <pc:sldChg chg="addSp delSp modSp mod">
        <pc:chgData name="Simon Parker" userId="d0d90ed22a84351a" providerId="LiveId" clId="{3DCA0DB5-8FB9-DB46-A8D1-93EA6D43D6C8}" dt="2023-11-06T04:59:49.764" v="1760" actId="20577"/>
        <pc:sldMkLst>
          <pc:docMk/>
          <pc:sldMk cId="1194939555" sldId="262"/>
        </pc:sldMkLst>
        <pc:spChg chg="mod">
          <ac:chgData name="Simon Parker" userId="d0d90ed22a84351a" providerId="LiveId" clId="{3DCA0DB5-8FB9-DB46-A8D1-93EA6D43D6C8}" dt="2023-11-06T04:59:49.764" v="1760" actId="20577"/>
          <ac:spMkLst>
            <pc:docMk/>
            <pc:sldMk cId="1194939555" sldId="262"/>
            <ac:spMk id="4102" creationId="{6014E09F-F9ED-43D1-0381-9E004D1323BB}"/>
          </ac:spMkLst>
        </pc:spChg>
        <pc:picChg chg="add mod">
          <ac:chgData name="Simon Parker" userId="d0d90ed22a84351a" providerId="LiveId" clId="{3DCA0DB5-8FB9-DB46-A8D1-93EA6D43D6C8}" dt="2023-11-06T04:38:41.578" v="1250" actId="1076"/>
          <ac:picMkLst>
            <pc:docMk/>
            <pc:sldMk cId="1194939555" sldId="262"/>
            <ac:picMk id="3074" creationId="{026703D3-B291-E061-CC3E-E8F7229F7EAF}"/>
          </ac:picMkLst>
        </pc:picChg>
        <pc:picChg chg="del">
          <ac:chgData name="Simon Parker" userId="d0d90ed22a84351a" providerId="LiveId" clId="{3DCA0DB5-8FB9-DB46-A8D1-93EA6D43D6C8}" dt="2023-10-31T02:41:20.811" v="43" actId="478"/>
          <ac:picMkLst>
            <pc:docMk/>
            <pc:sldMk cId="1194939555" sldId="262"/>
            <ac:picMk id="3078" creationId="{175D383F-FD1B-E3B6-AFFE-B8BC62BFC3A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3">
            <a:extLst>
              <a:ext uri="{FF2B5EF4-FFF2-40B4-BE49-F238E27FC236}">
                <a16:creationId xmlns:a16="http://schemas.microsoft.com/office/drawing/2014/main" id="{D41C71F3-00B0-4D50-CF2E-D5D5220D37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AAA5FAC7-FE37-D255-8A56-1A9A668434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B5E0C-15C9-9BF8-82B6-51375E913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07D94-8181-FA47-8815-A4E2FD121091}" type="datetimeFigureOut">
              <a:rPr lang="en-GB"/>
              <a:pPr>
                <a:defRPr/>
              </a:pPr>
              <a:t>06/11/2023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A2DF8-BEA4-7056-C799-488413E1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AD4A5-8ADE-7628-47DA-410EBB90C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6E288-E55D-D743-B473-F1B7F0FEBE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4094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C4FD1-B964-3D34-6D3D-C3DE49CE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7D37-14AB-894C-BD8F-F6F6CFA77620}" type="datetimeFigureOut">
              <a:rPr lang="en-GB"/>
              <a:pPr>
                <a:defRPr/>
              </a:pPr>
              <a:t>06/11/2023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565BF-7091-F921-C76B-45A03475A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C462-DDEE-EEE3-834C-0B77B9BC9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1CAD5-7525-954B-9CFA-0F80CEB16D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554765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85DF3-AEF5-E64B-26C3-94B327B6D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7287D-3E82-3149-8BAB-FA9662642B66}" type="datetimeFigureOut">
              <a:rPr lang="en-GB"/>
              <a:pPr>
                <a:defRPr/>
              </a:pPr>
              <a:t>06/11/2023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F9F6E-33CB-4B8D-FBAD-841C6A66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E77B7-5E68-52C8-6A0B-0A4D40697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5A109-4491-3A4E-81E6-1974477617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756741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672D7-AB51-BA2C-682E-E644DB415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1ABBE-21D3-474D-81D2-9F18753D58BD}" type="datetimeFigureOut">
              <a:rPr lang="en-GB"/>
              <a:pPr>
                <a:defRPr/>
              </a:pPr>
              <a:t>06/11/2023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D826D-EE04-1B46-C593-E5BD7F8E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B33DF-3426-6478-6E4C-2FFDC222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FE55B-E959-2842-ABE2-CB62AFA5F5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442371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7C4C6-B06D-8EF8-200D-B421890FF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250F2-5897-424A-A3D4-BDC6AA60E3D6}" type="datetimeFigureOut">
              <a:rPr lang="en-GB"/>
              <a:pPr>
                <a:defRPr/>
              </a:pPr>
              <a:t>06/11/2023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E60C0-09A4-94C4-9821-BE864E2A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C42AC-FFE1-969D-C43F-7976AEEE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34CA8-F53B-0B44-AA30-96F8EED194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589761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96B2649-66FC-D8F3-158F-157A50907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A3D2E-D341-B643-B4C8-B6B91873195E}" type="datetimeFigureOut">
              <a:rPr lang="en-GB"/>
              <a:pPr>
                <a:defRPr/>
              </a:pPr>
              <a:t>06/11/2023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D18116-5EAE-7EF4-7653-B5A22B26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87B1B2-8598-BD6D-47CC-5BE123B1A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0304E-B575-6B42-A620-D977344A70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279041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0281CC6-1CFC-6AE4-8473-64E101346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F91FC-8180-7C4D-A709-5955E34E3BF6}" type="datetimeFigureOut">
              <a:rPr lang="en-GB"/>
              <a:pPr>
                <a:defRPr/>
              </a:pPr>
              <a:t>06/11/2023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92BC458-DE77-3254-F2C5-B7E4E80F1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B8E092-882C-B2EA-D62D-C2E92EC1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CF339-03D0-964B-9AEB-E94BBAD4A6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748366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17D361D-3850-F852-62A4-89D8FC265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1C0A4-50F3-1942-83F9-1F506E069AA2}" type="datetimeFigureOut">
              <a:rPr lang="en-GB"/>
              <a:pPr>
                <a:defRPr/>
              </a:pPr>
              <a:t>06/11/2023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CAC53CB-F3F3-BF23-622B-B391BEA25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AFA870E-057D-B044-DB89-328FA204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AA2F1-F4CC-AD48-92D1-3C22D8B401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967088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01DCDB2-FC38-A816-FDA2-AB41E9BE6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46C62-CBA8-CD41-8130-1F365C455EB8}" type="datetimeFigureOut">
              <a:rPr lang="en-GB"/>
              <a:pPr>
                <a:defRPr/>
              </a:pPr>
              <a:t>06/11/2023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C73A505-3556-4DF3-70F8-5DC4CA9EA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021F4E7-03F1-ACD4-6FB9-C8716FDF4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1DC72-60D2-8E41-81A0-15AEA50D48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960352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032DC5-A866-4E5A-8561-5DF560BFC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E0CA2-C401-8749-8669-0DCE30856445}" type="datetimeFigureOut">
              <a:rPr lang="en-GB"/>
              <a:pPr>
                <a:defRPr/>
              </a:pPr>
              <a:t>06/11/2023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E2CF16-5113-0EE7-935F-9E722C81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B3B0EC-5F83-96A4-539B-FC0BF839D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F995A-D098-B047-B6E8-BB420A4819A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09840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6F38F5-922F-CB34-72BE-7041457EA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A2A77-D386-ED47-AFD5-8538CC2C4071}" type="datetimeFigureOut">
              <a:rPr lang="en-GB"/>
              <a:pPr>
                <a:defRPr/>
              </a:pPr>
              <a:t>06/11/2023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5BD951-3E89-585C-F6E7-5DA2D7B2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807005-46E8-CF04-29DF-67D2EE11F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25C4C-F5DA-2949-92E5-93103FC2E9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01544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D486B5B-2B5B-CDDA-F11D-BFA21ED74E7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4E1A02F-8976-0592-1347-51C0C306B3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E193E-3085-D323-E23A-9781CE9A5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EA6FEF-56B4-7D47-BFE3-FD79C437808F}" type="datetimeFigureOut">
              <a:rPr lang="en-GB"/>
              <a:pPr>
                <a:defRPr/>
              </a:pPr>
              <a:t>06/11/2023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55CC4-E212-5BE0-ECB2-E2D8193BE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1FA27-5691-9996-A41C-3E0693FA5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1B6F0A5-B009-354D-AF9C-73D803B8321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7">
            <a:extLst>
              <a:ext uri="{FF2B5EF4-FFF2-40B4-BE49-F238E27FC236}">
                <a16:creationId xmlns:a16="http://schemas.microsoft.com/office/drawing/2014/main" id="{CECC4F85-8956-8917-1565-C33B7265B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2811463"/>
            <a:ext cx="46561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rgbClr val="6D102F"/>
                </a:solidFill>
              </a:rPr>
              <a:t>Global Hand Teaching Programme</a:t>
            </a:r>
          </a:p>
        </p:txBody>
      </p:sp>
      <p:pic>
        <p:nvPicPr>
          <p:cNvPr id="14338" name="Picture 8">
            <a:extLst>
              <a:ext uri="{FF2B5EF4-FFF2-40B4-BE49-F238E27FC236}">
                <a16:creationId xmlns:a16="http://schemas.microsoft.com/office/drawing/2014/main" id="{A1F6D9FD-58F6-C514-C348-CA63DB63B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9">
            <a:extLst>
              <a:ext uri="{FF2B5EF4-FFF2-40B4-BE49-F238E27FC236}">
                <a16:creationId xmlns:a16="http://schemas.microsoft.com/office/drawing/2014/main" id="{D379298C-2832-C528-55BD-45AFEF439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4417661"/>
            <a:ext cx="77676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575958"/>
                </a:solidFill>
              </a:rPr>
              <a:t>Module 5.5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575958"/>
                </a:solidFill>
              </a:rPr>
              <a:t>Osteomyelitis &amp; Infective Non-union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b="1" dirty="0">
              <a:solidFill>
                <a:srgbClr val="575958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575958"/>
                </a:solidFill>
              </a:rPr>
              <a:t>CBDs</a:t>
            </a:r>
          </a:p>
        </p:txBody>
      </p:sp>
      <p:pic>
        <p:nvPicPr>
          <p:cNvPr id="14340" name="Picture 10">
            <a:extLst>
              <a:ext uri="{FF2B5EF4-FFF2-40B4-BE49-F238E27FC236}">
                <a16:creationId xmlns:a16="http://schemas.microsoft.com/office/drawing/2014/main" id="{B97DCCB1-6B78-27FD-3A5E-4D30D0E10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289" y="2507404"/>
            <a:ext cx="4656137" cy="309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10">
            <a:extLst>
              <a:ext uri="{FF2B5EF4-FFF2-40B4-BE49-F238E27FC236}">
                <a16:creationId xmlns:a16="http://schemas.microsoft.com/office/drawing/2014/main" id="{6014E09F-F9ED-43D1-0381-9E004D132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1519036"/>
            <a:ext cx="4057649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/>
            <a:r>
              <a:rPr lang="en-GB" altLang="en-US" dirty="0">
                <a:solidFill>
                  <a:srgbClr val="575958"/>
                </a:solidFill>
              </a:rPr>
              <a:t>2 months following an open reduction internal fixation of a distal radius fracture, the patient returns with persistent pain and swelling around the wrist with a healed wound.</a:t>
            </a:r>
          </a:p>
          <a:p>
            <a:pPr marL="0" indent="0" eaLnBrk="1" hangingPunct="1"/>
            <a:endParaRPr lang="en-GB" altLang="en-US" dirty="0">
              <a:solidFill>
                <a:srgbClr val="575958"/>
              </a:solidFill>
            </a:endParaRPr>
          </a:p>
          <a:p>
            <a:pPr algn="just" rtl="0" fontAlgn="base">
              <a:buFont typeface="+mj-lt"/>
              <a:buAutoNum type="arabicPeriod"/>
            </a:pPr>
            <a:r>
              <a:rPr lang="en-GB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Could this </a:t>
            </a:r>
            <a:r>
              <a:rPr lang="en-GB" sz="1600" b="1" dirty="0">
                <a:solidFill>
                  <a:srgbClr val="000000"/>
                </a:solidFill>
              </a:rPr>
              <a:t>be normal at this stage following surgery?</a:t>
            </a:r>
          </a:p>
          <a:p>
            <a:pPr algn="just" rtl="0" fontAlgn="base">
              <a:buFont typeface="+mj-lt"/>
              <a:buAutoNum type="arabicPeriod"/>
            </a:pPr>
            <a:endParaRPr lang="en-GB" sz="16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 rtl="0" fontAlgn="base">
              <a:buFont typeface="+mj-lt"/>
              <a:buAutoNum type="arabicPeriod"/>
            </a:pPr>
            <a:r>
              <a:rPr lang="en-GB" sz="1600" b="1" dirty="0">
                <a:solidFill>
                  <a:srgbClr val="000000"/>
                </a:solidFill>
              </a:rPr>
              <a:t>What differentials would you consider?</a:t>
            </a:r>
          </a:p>
          <a:p>
            <a:pPr algn="just" rtl="0" fontAlgn="base">
              <a:buFont typeface="+mj-lt"/>
              <a:buAutoNum type="arabicPeriod"/>
            </a:pPr>
            <a:endParaRPr lang="en-GB" sz="16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 rtl="0" fontAlgn="base">
              <a:buFont typeface="+mj-lt"/>
              <a:buAutoNum type="arabicPeriod"/>
            </a:pPr>
            <a:r>
              <a:rPr lang="en-GB" sz="1600" b="1" dirty="0">
                <a:solidFill>
                  <a:srgbClr val="000000"/>
                </a:solidFill>
              </a:rPr>
              <a:t>Do any changes on the </a:t>
            </a:r>
            <a:r>
              <a:rPr lang="en-GB" sz="1600" b="1" dirty="0" err="1">
                <a:solidFill>
                  <a:srgbClr val="000000"/>
                </a:solidFill>
              </a:rPr>
              <a:t>xray</a:t>
            </a:r>
            <a:r>
              <a:rPr lang="en-GB" sz="1600" b="1" dirty="0">
                <a:solidFill>
                  <a:srgbClr val="000000"/>
                </a:solidFill>
              </a:rPr>
              <a:t> raise your suspicion of infection?</a:t>
            </a:r>
          </a:p>
          <a:p>
            <a:pPr algn="just" rtl="0" fontAlgn="base">
              <a:buFont typeface="+mj-lt"/>
              <a:buAutoNum type="arabicPeriod"/>
            </a:pPr>
            <a:endParaRPr lang="en-GB" sz="16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 rtl="0" fontAlgn="base">
              <a:buFont typeface="+mj-lt"/>
              <a:buAutoNum type="arabicPeriod"/>
            </a:pPr>
            <a:r>
              <a:rPr lang="en-GB" sz="1600" b="1" dirty="0">
                <a:solidFill>
                  <a:srgbClr val="000000"/>
                </a:solidFill>
              </a:rPr>
              <a:t>How would you approach managing this case?</a:t>
            </a:r>
            <a:endParaRPr lang="en-GB" sz="16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pic>
        <p:nvPicPr>
          <p:cNvPr id="1026" name="Picture 2" descr="X-ray images showing infection of a distal radius fracture treated with DVR plate and its removal after 2 years: 2 months after surgery, the articular surface at the distal radioulnar joint is modified, with reduction of the ulnar variance.  ">
            <a:extLst>
              <a:ext uri="{FF2B5EF4-FFF2-40B4-BE49-F238E27FC236}">
                <a16:creationId xmlns:a16="http://schemas.microsoft.com/office/drawing/2014/main" id="{9B6C2C08-0993-0B66-A0EA-3FD00D5B2E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" r="34105" b="2879"/>
          <a:stretch/>
        </p:blipFill>
        <p:spPr bwMode="auto">
          <a:xfrm>
            <a:off x="5103113" y="1618113"/>
            <a:ext cx="6242750" cy="395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10">
            <a:extLst>
              <a:ext uri="{FF2B5EF4-FFF2-40B4-BE49-F238E27FC236}">
                <a16:creationId xmlns:a16="http://schemas.microsoft.com/office/drawing/2014/main" id="{6014E09F-F9ED-43D1-0381-9E004D132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49750"/>
            <a:ext cx="6037006" cy="437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/>
            <a:r>
              <a:rPr lang="en-GB" sz="2000" dirty="0">
                <a:solidFill>
                  <a:srgbClr val="575958"/>
                </a:solidFill>
              </a:rPr>
              <a:t>72-year-old female with a history of rheumatoid arthritis on Methotrexate and Prednisone treated with ORIF for an intra-articular distal radius fracture. 19 days after surgery she presented with possible cellulitis and was given a course of oral </a:t>
            </a:r>
            <a:r>
              <a:rPr lang="en-GB" sz="2000" dirty="0" err="1">
                <a:solidFill>
                  <a:srgbClr val="575958"/>
                </a:solidFill>
              </a:rPr>
              <a:t>abx</a:t>
            </a:r>
            <a:r>
              <a:rPr lang="en-GB" sz="2000" dirty="0">
                <a:solidFill>
                  <a:srgbClr val="575958"/>
                </a:solidFill>
              </a:rPr>
              <a:t>, but 3 weeks later her condition was deteriorating and CT failed to show evidence of healing.</a:t>
            </a:r>
          </a:p>
          <a:p>
            <a:pPr marL="0" indent="0" eaLnBrk="1" hangingPunct="1"/>
            <a:endParaRPr lang="en-GB" sz="2000" b="1" dirty="0">
              <a:solidFill>
                <a:srgbClr val="575958"/>
              </a:solidFill>
            </a:endParaRPr>
          </a:p>
          <a:p>
            <a:pPr marL="457200" indent="-457200" eaLnBrk="1" hangingPunct="1">
              <a:buAutoNum type="arabicPeriod"/>
            </a:pPr>
            <a:r>
              <a:rPr lang="en-GB" sz="2000" b="1" i="0" dirty="0">
                <a:solidFill>
                  <a:srgbClr val="575958"/>
                </a:solidFill>
                <a:effectLst/>
                <a:latin typeface="Calibri" panose="020F0502020204030204" pitchFamily="34" charset="0"/>
              </a:rPr>
              <a:t>Discuss the principles </a:t>
            </a:r>
            <a:r>
              <a:rPr lang="en-GB" sz="2000" b="1" dirty="0">
                <a:solidFill>
                  <a:srgbClr val="575958"/>
                </a:solidFill>
              </a:rPr>
              <a:t>you would apply in managing this problem</a:t>
            </a:r>
          </a:p>
          <a:p>
            <a:pPr marL="457200" indent="-457200" eaLnBrk="1" hangingPunct="1">
              <a:buAutoNum type="arabicPeriod"/>
            </a:pPr>
            <a:endParaRPr lang="en-GB" sz="2000" b="1" dirty="0">
              <a:solidFill>
                <a:srgbClr val="575958"/>
              </a:solidFill>
            </a:endParaRPr>
          </a:p>
          <a:p>
            <a:pPr marL="457200" indent="-457200" eaLnBrk="1" hangingPunct="1">
              <a:buAutoNum type="arabicPeriod"/>
            </a:pPr>
            <a:r>
              <a:rPr lang="en-GB" sz="2000" b="1" dirty="0">
                <a:solidFill>
                  <a:srgbClr val="575958"/>
                </a:solidFill>
              </a:rPr>
              <a:t>How would you manage patient expectations in this instance?</a:t>
            </a:r>
          </a:p>
          <a:p>
            <a:pPr marL="457200" indent="-457200" eaLnBrk="1" hangingPunct="1">
              <a:buAutoNum type="arabicPeriod"/>
            </a:pPr>
            <a:endParaRPr lang="en-GB" sz="18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4B929F9-9E49-47C5-222C-D3AABDB90D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" r="65873"/>
          <a:stretch/>
        </p:blipFill>
        <p:spPr bwMode="auto">
          <a:xfrm>
            <a:off x="8466606" y="1547813"/>
            <a:ext cx="2926413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280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10">
            <a:extLst>
              <a:ext uri="{FF2B5EF4-FFF2-40B4-BE49-F238E27FC236}">
                <a16:creationId xmlns:a16="http://schemas.microsoft.com/office/drawing/2014/main" id="{6014E09F-F9ED-43D1-0381-9E004D132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1649750"/>
            <a:ext cx="500097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/>
            <a:r>
              <a:rPr lang="en-GB" altLang="en-US" sz="2000" dirty="0">
                <a:solidFill>
                  <a:srgbClr val="575958"/>
                </a:solidFill>
              </a:rPr>
              <a:t>38 year old male presented at 9 months with a symptomatic non-union of his both bone forearm fracture. Surgical biopsies were carried out and demonstrate a staph aureus infection. </a:t>
            </a:r>
          </a:p>
          <a:p>
            <a:pPr marL="0" indent="0" eaLnBrk="1" hangingPunct="1"/>
            <a:endParaRPr lang="en-GB" altLang="en-US" sz="2000" dirty="0">
              <a:solidFill>
                <a:srgbClr val="575958"/>
              </a:solidFill>
            </a:endParaRPr>
          </a:p>
          <a:p>
            <a:pPr algn="just" rtl="0" fontAlgn="base">
              <a:buFont typeface="+mj-lt"/>
              <a:buAutoNum type="arabicPeriod"/>
            </a:pPr>
            <a:r>
              <a:rPr lang="en-GB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process has led to fracture of his plate</a:t>
            </a:r>
            <a:r>
              <a:rPr lang="en-GB" b="1" dirty="0">
                <a:solidFill>
                  <a:srgbClr val="000000"/>
                </a:solidFill>
              </a:rPr>
              <a:t>?</a:t>
            </a:r>
          </a:p>
          <a:p>
            <a:pPr algn="just" rtl="0" fontAlgn="base">
              <a:buFont typeface="+mj-lt"/>
              <a:buAutoNum type="arabicPeriod"/>
            </a:pPr>
            <a:endParaRPr lang="en-GB" sz="18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 rtl="0" fontAlgn="base">
              <a:buFont typeface="+mj-lt"/>
              <a:buAutoNum type="arabicPeriod"/>
            </a:pPr>
            <a:r>
              <a:rPr lang="en-GB" b="1" dirty="0">
                <a:solidFill>
                  <a:srgbClr val="000000"/>
                </a:solidFill>
              </a:rPr>
              <a:t>How would you manage this case in the knowledge of the presence of infection?</a:t>
            </a:r>
            <a:endParaRPr lang="en-GB" sz="18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103" name="TextBox 11">
            <a:extLst>
              <a:ext uri="{FF2B5EF4-FFF2-40B4-BE49-F238E27FC236}">
                <a16:creationId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pic>
        <p:nvPicPr>
          <p:cNvPr id="3074" name="Picture 2" descr="JCM | Free Full-Text | Forearm Fracture Nonunion with and without Bone  Loss: An Overview of Adult and Child Populations">
            <a:extLst>
              <a:ext uri="{FF2B5EF4-FFF2-40B4-BE49-F238E27FC236}">
                <a16:creationId xmlns:a16="http://schemas.microsoft.com/office/drawing/2014/main" id="{026703D3-B291-E061-CC3E-E8F7229F7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019" y="1479704"/>
            <a:ext cx="2788580" cy="427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939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DEDEA00F-1FCC-3B12-1DD8-8D0EC321C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">
            <a:extLst>
              <a:ext uri="{FF2B5EF4-FFF2-40B4-BE49-F238E27FC236}">
                <a16:creationId xmlns:a16="http://schemas.microsoft.com/office/drawing/2014/main" id="{A9F4C774-0FD2-C226-4724-608B82689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2791822"/>
            <a:ext cx="77676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000" b="1" dirty="0">
                <a:solidFill>
                  <a:srgbClr val="6D102F"/>
                </a:solidFill>
              </a:rPr>
              <a:t>Questions?</a:t>
            </a:r>
          </a:p>
        </p:txBody>
      </p:sp>
      <p:pic>
        <p:nvPicPr>
          <p:cNvPr id="7172" name="Picture 6">
            <a:extLst>
              <a:ext uri="{FF2B5EF4-FFF2-40B4-BE49-F238E27FC236}">
                <a16:creationId xmlns:a16="http://schemas.microsoft.com/office/drawing/2014/main" id="{3A3E2182-B6DF-553F-E08F-51924667A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61"/>
          <a:stretch>
            <a:fillRect/>
          </a:stretch>
        </p:blipFill>
        <p:spPr bwMode="auto">
          <a:xfrm>
            <a:off x="757238" y="4784725"/>
            <a:ext cx="884872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and question - Church Of Christ At Gold Hill Road | Church | Religion">
            <a:extLst>
              <a:ext uri="{FF2B5EF4-FFF2-40B4-BE49-F238E27FC236}">
                <a16:creationId xmlns:a16="http://schemas.microsoft.com/office/drawing/2014/main" id="{520B1E0C-A7BC-D57B-57BD-2921463CD2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8" t="3935" b="3935"/>
          <a:stretch/>
        </p:blipFill>
        <p:spPr bwMode="auto">
          <a:xfrm>
            <a:off x="6152728" y="685799"/>
            <a:ext cx="6039272" cy="430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C0E291-5D08-DCF0-04C6-EB20B99B3929}"/>
              </a:ext>
            </a:extLst>
          </p:cNvPr>
          <p:cNvSpPr txBox="1"/>
          <p:nvPr/>
        </p:nvSpPr>
        <p:spPr>
          <a:xfrm>
            <a:off x="1062038" y="403710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GB" b="1" i="0" u="none" strike="noStrike" dirty="0">
                <a:solidFill>
                  <a:srgbClr val="6D102F"/>
                </a:solidFill>
                <a:effectLst/>
                <a:latin typeface="Calibri" panose="020F0502020204030204" pitchFamily="34" charset="0"/>
              </a:rPr>
              <a:t>For further information please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b="1" i="0" u="none" strike="noStrike" dirty="0">
                <a:solidFill>
                  <a:srgbClr val="6D102F"/>
                </a:solidFill>
                <a:effectLst/>
                <a:latin typeface="Calibri" panose="020F0502020204030204" pitchFamily="34" charset="0"/>
              </a:rPr>
              <a:t>get in touch via the channels below: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</TotalTime>
  <Words>245</Words>
  <Application>Microsoft Macintosh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Simon Parker</cp:lastModifiedBy>
  <cp:revision>13</cp:revision>
  <dcterms:modified xsi:type="dcterms:W3CDTF">2023-11-06T04:59:55Z</dcterms:modified>
  <cp:category/>
</cp:coreProperties>
</file>