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7"/>
  </p:notesMasterIdLst>
  <p:sldIdLst>
    <p:sldId id="260" r:id="rId2"/>
    <p:sldId id="257" r:id="rId3"/>
    <p:sldId id="261" r:id="rId4"/>
    <p:sldId id="262" r:id="rId5"/>
    <p:sldId id="258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C7893E-89E5-5344-A874-B0BB63FB0282}" v="23" dt="2023-10-29T04:13:10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45"/>
  </p:normalViewPr>
  <p:slideViewPr>
    <p:cSldViewPr snapToGrid="0" snapToObjects="1">
      <p:cViewPr varScale="1">
        <p:scale>
          <a:sx n="113" d="100"/>
          <a:sy n="113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Parker" userId="d0d90ed22a84351a" providerId="LiveId" clId="{81C7893E-89E5-5344-A874-B0BB63FB0282}"/>
    <pc:docChg chg="custSel modSld">
      <pc:chgData name="Simon Parker" userId="d0d90ed22a84351a" providerId="LiveId" clId="{81C7893E-89E5-5344-A874-B0BB63FB0282}" dt="2023-10-29T04:13:53.947" v="1441" actId="20577"/>
      <pc:docMkLst>
        <pc:docMk/>
      </pc:docMkLst>
      <pc:sldChg chg="addSp delSp modSp mod">
        <pc:chgData name="Simon Parker" userId="d0d90ed22a84351a" providerId="LiveId" clId="{81C7893E-89E5-5344-A874-B0BB63FB0282}" dt="2023-10-29T03:46:33.998" v="558" actId="20577"/>
        <pc:sldMkLst>
          <pc:docMk/>
          <pc:sldMk cId="0" sldId="257"/>
        </pc:sldMkLst>
        <pc:spChg chg="mod">
          <ac:chgData name="Simon Parker" userId="d0d90ed22a84351a" providerId="LiveId" clId="{81C7893E-89E5-5344-A874-B0BB63FB0282}" dt="2023-10-29T03:46:33.998" v="558" actId="20577"/>
          <ac:spMkLst>
            <pc:docMk/>
            <pc:sldMk cId="0" sldId="257"/>
            <ac:spMk id="4102" creationId="{6014E09F-F9ED-43D1-0381-9E004D1323BB}"/>
          </ac:spMkLst>
        </pc:spChg>
        <pc:picChg chg="add mod">
          <ac:chgData name="Simon Parker" userId="d0d90ed22a84351a" providerId="LiveId" clId="{81C7893E-89E5-5344-A874-B0BB63FB0282}" dt="2023-10-29T03:43:34.760" v="31" actId="14100"/>
          <ac:picMkLst>
            <pc:docMk/>
            <pc:sldMk cId="0" sldId="257"/>
            <ac:picMk id="2" creationId="{344550E6-479B-D2EA-7B95-CBA67D8102AD}"/>
          </ac:picMkLst>
        </pc:picChg>
        <pc:picChg chg="del">
          <ac:chgData name="Simon Parker" userId="d0d90ed22a84351a" providerId="LiveId" clId="{81C7893E-89E5-5344-A874-B0BB63FB0282}" dt="2023-10-29T03:40:58.572" v="15" actId="478"/>
          <ac:picMkLst>
            <pc:docMk/>
            <pc:sldMk cId="0" sldId="257"/>
            <ac:picMk id="1026" creationId="{BD858118-0AEA-1CEE-C459-546165668C02}"/>
          </ac:picMkLst>
        </pc:picChg>
      </pc:sldChg>
      <pc:sldChg chg="modSp mod">
        <pc:chgData name="Simon Parker" userId="d0d90ed22a84351a" providerId="LiveId" clId="{81C7893E-89E5-5344-A874-B0BB63FB0282}" dt="2023-10-29T03:40:53.896" v="14" actId="20577"/>
        <pc:sldMkLst>
          <pc:docMk/>
          <pc:sldMk cId="0" sldId="260"/>
        </pc:sldMkLst>
        <pc:spChg chg="mod">
          <ac:chgData name="Simon Parker" userId="d0d90ed22a84351a" providerId="LiveId" clId="{81C7893E-89E5-5344-A874-B0BB63FB0282}" dt="2023-10-29T03:40:53.896" v="14" actId="20577"/>
          <ac:spMkLst>
            <pc:docMk/>
            <pc:sldMk cId="0" sldId="260"/>
            <ac:spMk id="14339" creationId="{D379298C-2832-C528-55BD-45AFEF439621}"/>
          </ac:spMkLst>
        </pc:spChg>
      </pc:sldChg>
      <pc:sldChg chg="addSp delSp modSp mod">
        <pc:chgData name="Simon Parker" userId="d0d90ed22a84351a" providerId="LiveId" clId="{81C7893E-89E5-5344-A874-B0BB63FB0282}" dt="2023-10-29T04:05:20.147" v="1201" actId="404"/>
        <pc:sldMkLst>
          <pc:docMk/>
          <pc:sldMk cId="2060280127" sldId="261"/>
        </pc:sldMkLst>
        <pc:spChg chg="mod">
          <ac:chgData name="Simon Parker" userId="d0d90ed22a84351a" providerId="LiveId" clId="{81C7893E-89E5-5344-A874-B0BB63FB0282}" dt="2023-10-29T04:05:20.147" v="1201" actId="404"/>
          <ac:spMkLst>
            <pc:docMk/>
            <pc:sldMk cId="2060280127" sldId="261"/>
            <ac:spMk id="4102" creationId="{6014E09F-F9ED-43D1-0381-9E004D1323BB}"/>
          </ac:spMkLst>
        </pc:spChg>
        <pc:picChg chg="add mod">
          <ac:chgData name="Simon Parker" userId="d0d90ed22a84351a" providerId="LiveId" clId="{81C7893E-89E5-5344-A874-B0BB63FB0282}" dt="2023-10-29T03:58:27.513" v="561" actId="1076"/>
          <ac:picMkLst>
            <pc:docMk/>
            <pc:sldMk cId="2060280127" sldId="261"/>
            <ac:picMk id="2" creationId="{27464DAA-27B7-5D78-091F-54E7BE01A786}"/>
          </ac:picMkLst>
        </pc:picChg>
        <pc:picChg chg="del">
          <ac:chgData name="Simon Parker" userId="d0d90ed22a84351a" providerId="LiveId" clId="{81C7893E-89E5-5344-A874-B0BB63FB0282}" dt="2023-10-29T03:41:12.027" v="20" actId="478"/>
          <ac:picMkLst>
            <pc:docMk/>
            <pc:sldMk cId="2060280127" sldId="261"/>
            <ac:picMk id="2050" creationId="{BB3F120D-FC96-3CB3-863D-0E77242065ED}"/>
          </ac:picMkLst>
        </pc:picChg>
      </pc:sldChg>
      <pc:sldChg chg="addSp delSp modSp mod">
        <pc:chgData name="Simon Parker" userId="d0d90ed22a84351a" providerId="LiveId" clId="{81C7893E-89E5-5344-A874-B0BB63FB0282}" dt="2023-10-29T04:13:53.947" v="1441" actId="20577"/>
        <pc:sldMkLst>
          <pc:docMk/>
          <pc:sldMk cId="1194939555" sldId="262"/>
        </pc:sldMkLst>
        <pc:spChg chg="mod">
          <ac:chgData name="Simon Parker" userId="d0d90ed22a84351a" providerId="LiveId" clId="{81C7893E-89E5-5344-A874-B0BB63FB0282}" dt="2023-10-29T04:13:53.947" v="1441" actId="20577"/>
          <ac:spMkLst>
            <pc:docMk/>
            <pc:sldMk cId="1194939555" sldId="262"/>
            <ac:spMk id="4102" creationId="{6014E09F-F9ED-43D1-0381-9E004D1323BB}"/>
          </ac:spMkLst>
        </pc:spChg>
        <pc:picChg chg="add del">
          <ac:chgData name="Simon Parker" userId="d0d90ed22a84351a" providerId="LiveId" clId="{81C7893E-89E5-5344-A874-B0BB63FB0282}" dt="2023-10-29T04:11:41.080" v="1203" actId="478"/>
          <ac:picMkLst>
            <pc:docMk/>
            <pc:sldMk cId="1194939555" sldId="262"/>
            <ac:picMk id="2" creationId="{85EF1288-E250-4245-2628-AD6E2A298B24}"/>
          </ac:picMkLst>
        </pc:picChg>
        <pc:picChg chg="del">
          <ac:chgData name="Simon Parker" userId="d0d90ed22a84351a" providerId="LiveId" clId="{81C7893E-89E5-5344-A874-B0BB63FB0282}" dt="2023-10-29T03:41:25.071" v="24" actId="478"/>
          <ac:picMkLst>
            <pc:docMk/>
            <pc:sldMk cId="1194939555" sldId="262"/>
            <ac:picMk id="3074" creationId="{4390AAAC-BE66-0AC7-2B19-0A8F38CA3A58}"/>
          </ac:picMkLst>
        </pc:picChg>
        <pc:picChg chg="add mod">
          <ac:chgData name="Simon Parker" userId="d0d90ed22a84351a" providerId="LiveId" clId="{81C7893E-89E5-5344-A874-B0BB63FB0282}" dt="2023-10-29T04:13:10.488" v="1354" actId="732"/>
          <ac:picMkLst>
            <pc:docMk/>
            <pc:sldMk cId="1194939555" sldId="262"/>
            <ac:picMk id="3076" creationId="{77491C5F-043A-0071-5FD0-BFF6506721F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29/10/2023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29/10/2023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29/10/2023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29/10/2023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29/10/2023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29/10/2023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>
            <a:extLst>
              <a:ext uri="{FF2B5EF4-FFF2-40B4-BE49-F238E27FC236}">
                <a16:creationId xmlns:a16="http://schemas.microsoft.com/office/drawing/2014/main" id="{CECC4F85-8956-8917-1565-C33B7265B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811463"/>
            <a:ext cx="46561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  <p:pic>
        <p:nvPicPr>
          <p:cNvPr id="14338" name="Picture 8">
            <a:extLst>
              <a:ext uri="{FF2B5EF4-FFF2-40B4-BE49-F238E27FC236}">
                <a16:creationId xmlns:a16="http://schemas.microsoft.com/office/drawing/2014/main" id="{A1F6D9FD-58F6-C514-C348-CA63DB63B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9">
            <a:extLst>
              <a:ext uri="{FF2B5EF4-FFF2-40B4-BE49-F238E27FC236}">
                <a16:creationId xmlns:a16="http://schemas.microsoft.com/office/drawing/2014/main" id="{D379298C-2832-C528-55BD-45AFEF43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4417661"/>
            <a:ext cx="77676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75958"/>
                </a:solidFill>
              </a:rPr>
              <a:t>Module 5.4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75958"/>
                </a:solidFill>
              </a:rPr>
              <a:t>Stiffness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575958"/>
                </a:solidFill>
              </a:rPr>
              <a:t>CBDs</a:t>
            </a:r>
          </a:p>
        </p:txBody>
      </p:sp>
      <p:pic>
        <p:nvPicPr>
          <p:cNvPr id="14340" name="Picture 10">
            <a:extLst>
              <a:ext uri="{FF2B5EF4-FFF2-40B4-BE49-F238E27FC236}">
                <a16:creationId xmlns:a16="http://schemas.microsoft.com/office/drawing/2014/main" id="{B97DCCB1-6B78-27FD-3A5E-4D30D0E10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89" y="2507404"/>
            <a:ext cx="4656137" cy="309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49750"/>
            <a:ext cx="5465763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altLang="en-US" sz="2000" dirty="0">
                <a:solidFill>
                  <a:srgbClr val="575958"/>
                </a:solidFill>
              </a:rPr>
              <a:t>Proximal phalanx fracture treated with open reduction internal fixation. 3 months after surgery, the patient is struggling with extension at the PIPJ. Passively you are able to achieve near-full extension.</a:t>
            </a:r>
          </a:p>
          <a:p>
            <a:pPr marL="0" indent="0" eaLnBrk="1" hangingPunct="1"/>
            <a:endParaRPr lang="en-GB" altLang="en-US" sz="2000" dirty="0">
              <a:solidFill>
                <a:srgbClr val="575958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What do you think may be happening and why?</a:t>
            </a:r>
          </a:p>
          <a:p>
            <a:pPr algn="just" rtl="0" fontAlgn="base">
              <a:buFont typeface="+mj-lt"/>
              <a:buAutoNum type="arabicPeriod"/>
            </a:pP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How would you propose to treat this problem now?</a:t>
            </a:r>
          </a:p>
          <a:p>
            <a:pPr algn="just" rtl="0" fontAlgn="base">
              <a:buFont typeface="+mj-lt"/>
              <a:buAutoNum type="arabicPeriod"/>
            </a:pP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If you were unable to straighten the PIPJ passively, would this change your approach?</a:t>
            </a: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2" name="Picture 2" descr="PHALANGEAL FRACTURES: CURRENT TREATMENTS, COMPLICATIONS AND INNOVATIONS">
            <a:extLst>
              <a:ext uri="{FF2B5EF4-FFF2-40B4-BE49-F238E27FC236}">
                <a16:creationId xmlns:a16="http://schemas.microsoft.com/office/drawing/2014/main" id="{344550E6-479B-D2EA-7B95-CBA67D810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030" y="1844675"/>
            <a:ext cx="3853833" cy="363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649750"/>
            <a:ext cx="503484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altLang="en-US" sz="1600" dirty="0">
                <a:solidFill>
                  <a:srgbClr val="575958"/>
                </a:solidFill>
              </a:rPr>
              <a:t>62-year-old woman presents with a stiff middle finger. She may have injured it a few months ago but doesn’t recall exactly. She is able to flex at the PIPJ but lacks active and passive extension, and also displays tightness in the </a:t>
            </a:r>
            <a:r>
              <a:rPr lang="en-GB" altLang="en-US" sz="1600" dirty="0" err="1">
                <a:solidFill>
                  <a:srgbClr val="575958"/>
                </a:solidFill>
              </a:rPr>
              <a:t>DIPj</a:t>
            </a:r>
            <a:r>
              <a:rPr lang="en-GB" altLang="en-US" sz="1600" dirty="0">
                <a:solidFill>
                  <a:srgbClr val="575958"/>
                </a:solidFill>
              </a:rPr>
              <a:t>. Movements are pain free.</a:t>
            </a:r>
          </a:p>
          <a:p>
            <a:pPr marL="0" indent="0" eaLnBrk="1" hangingPunct="1"/>
            <a:endParaRPr lang="en-GB" b="1" dirty="0">
              <a:solidFill>
                <a:srgbClr val="575958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What do you think may be happening and why?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1600" b="1" dirty="0">
              <a:solidFill>
                <a:srgbClr val="000000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What is the typically name for this pattern of deformity?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1600" b="1" dirty="0">
              <a:solidFill>
                <a:srgbClr val="000000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600" b="1" dirty="0">
                <a:solidFill>
                  <a:srgbClr val="000000"/>
                </a:solidFill>
              </a:rPr>
              <a:t>How might you manage this case?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600" b="1" dirty="0">
                <a:solidFill>
                  <a:srgbClr val="000000"/>
                </a:solidFill>
              </a:rPr>
              <a:t>If an </a:t>
            </a:r>
            <a:r>
              <a:rPr lang="en-GB" sz="1600" b="1" dirty="0" err="1">
                <a:solidFill>
                  <a:srgbClr val="000000"/>
                </a:solidFill>
              </a:rPr>
              <a:t>xray</a:t>
            </a:r>
            <a:r>
              <a:rPr lang="en-GB" sz="1600" b="1" dirty="0">
                <a:solidFill>
                  <a:srgbClr val="000000"/>
                </a:solidFill>
              </a:rPr>
              <a:t> demonstrated degenerative change in the PIPJ with pain, what salvage options could be considered?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indent="0" eaLnBrk="1" hangingPunct="1"/>
            <a:endParaRPr lang="en-GB" b="1" dirty="0">
              <a:solidFill>
                <a:srgbClr val="575958"/>
              </a:solidFill>
            </a:endParaRPr>
          </a:p>
          <a:p>
            <a:pPr marL="0" indent="0" eaLnBrk="1" hangingPunct="1"/>
            <a:endParaRPr lang="en-GB" sz="1600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endParaRPr lang="en-GB" sz="1600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2" name="Picture 2" descr="Hand Injuries: Slideshow">
            <a:extLst>
              <a:ext uri="{FF2B5EF4-FFF2-40B4-BE49-F238E27FC236}">
                <a16:creationId xmlns:a16="http://schemas.microsoft.com/office/drawing/2014/main" id="{27464DAA-27B7-5D78-091F-54E7BE01A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1831724"/>
            <a:ext cx="5290256" cy="359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8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022" y="1686779"/>
            <a:ext cx="500097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endParaRPr lang="en-GB" altLang="en-US" sz="2000" dirty="0">
              <a:solidFill>
                <a:srgbClr val="575958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Name the structures labelled 1 – 3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to these contribute to joint stability?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do they differ at the MCPJ?</a:t>
            </a: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3076" name="Picture 4" descr="Aspetar Sports Medicine Journal - Acute finger injuries in handball">
            <a:extLst>
              <a:ext uri="{FF2B5EF4-FFF2-40B4-BE49-F238E27FC236}">
                <a16:creationId xmlns:a16="http://schemas.microsoft.com/office/drawing/2014/main" id="{77491C5F-043A-0071-5FD0-BFF650672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53"/>
          <a:stretch/>
        </p:blipFill>
        <p:spPr bwMode="auto">
          <a:xfrm>
            <a:off x="5525346" y="1915145"/>
            <a:ext cx="5820517" cy="15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3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791822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:a16="http://schemas.microsoft.com/office/drawing/2014/main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C0E291-5D08-DCF0-04C6-EB20B99B3929}"/>
              </a:ext>
            </a:extLst>
          </p:cNvPr>
          <p:cNvSpPr txBox="1"/>
          <p:nvPr/>
        </p:nvSpPr>
        <p:spPr>
          <a:xfrm>
            <a:off x="1062038" y="40371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b="1" i="0" u="none" strike="noStrike" dirty="0">
                <a:solidFill>
                  <a:srgbClr val="6D102F"/>
                </a:solidFill>
                <a:effectLst/>
                <a:latin typeface="Calibri" panose="020F0502020204030204" pitchFamily="34" charset="0"/>
              </a:rPr>
              <a:t>For further information please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b="1" i="0" u="none" strike="noStrike" dirty="0">
                <a:solidFill>
                  <a:srgbClr val="6D102F"/>
                </a:solidFill>
                <a:effectLst/>
                <a:latin typeface="Calibri" panose="020F0502020204030204" pitchFamily="34" charset="0"/>
              </a:rPr>
              <a:t>get in touch via the channels below: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234</Words>
  <Application>Microsoft Macintosh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Simon Parker</cp:lastModifiedBy>
  <cp:revision>13</cp:revision>
  <dcterms:modified xsi:type="dcterms:W3CDTF">2023-10-29T04:14:01Z</dcterms:modified>
  <cp:category/>
</cp:coreProperties>
</file>