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7"/>
  </p:notesMasterIdLst>
  <p:sldIdLst>
    <p:sldId id="260" r:id="rId2"/>
    <p:sldId id="257" r:id="rId3"/>
    <p:sldId id="261" r:id="rId4"/>
    <p:sldId id="262" r:id="rId5"/>
    <p:sldId id="258" r:id="rId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09BDE-F7B3-BA4D-89DA-8F0FAE91781C}" v="29" dt="2023-07-13T09:38:40.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45"/>
  </p:normalViewPr>
  <p:slideViewPr>
    <p:cSldViewPr snapToGrid="0" snapToObjects="1">
      <p:cViewPr>
        <p:scale>
          <a:sx n="130" d="100"/>
          <a:sy n="130" d="100"/>
        </p:scale>
        <p:origin x="1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a16="http://schemas.microsoft.com/office/drawing/2014/main"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13/07/2023</a:t>
            </a:fld>
            <a:endParaRPr lang="en-GB"/>
          </a:p>
        </p:txBody>
      </p:sp>
      <p:sp>
        <p:nvSpPr>
          <p:cNvPr id="5" name="Footer Placeholder 4">
            <a:extLst>
              <a:ext uri="{FF2B5EF4-FFF2-40B4-BE49-F238E27FC236}">
                <a16:creationId xmlns:a16="http://schemas.microsoft.com/office/drawing/2014/main"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13/07/2023</a:t>
            </a:fld>
            <a:endParaRPr lang="en-GB"/>
          </a:p>
        </p:txBody>
      </p:sp>
      <p:sp>
        <p:nvSpPr>
          <p:cNvPr id="5" name="Footer Placeholder 4">
            <a:extLst>
              <a:ext uri="{FF2B5EF4-FFF2-40B4-BE49-F238E27FC236}">
                <a16:creationId xmlns:a16="http://schemas.microsoft.com/office/drawing/2014/main"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13/07/2023</a:t>
            </a:fld>
            <a:endParaRPr lang="en-GB"/>
          </a:p>
        </p:txBody>
      </p:sp>
      <p:sp>
        <p:nvSpPr>
          <p:cNvPr id="5" name="Footer Placeholder 4">
            <a:extLst>
              <a:ext uri="{FF2B5EF4-FFF2-40B4-BE49-F238E27FC236}">
                <a16:creationId xmlns:a16="http://schemas.microsoft.com/office/drawing/2014/main"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13/07/2023</a:t>
            </a:fld>
            <a:endParaRPr lang="en-GB"/>
          </a:p>
        </p:txBody>
      </p:sp>
      <p:sp>
        <p:nvSpPr>
          <p:cNvPr id="5" name="Footer Placeholder 4">
            <a:extLst>
              <a:ext uri="{FF2B5EF4-FFF2-40B4-BE49-F238E27FC236}">
                <a16:creationId xmlns:a16="http://schemas.microsoft.com/office/drawing/2014/main"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13/07/2023</a:t>
            </a:fld>
            <a:endParaRPr lang="en-GB"/>
          </a:p>
        </p:txBody>
      </p:sp>
      <p:sp>
        <p:nvSpPr>
          <p:cNvPr id="5" name="Footer Placeholder 4">
            <a:extLst>
              <a:ext uri="{FF2B5EF4-FFF2-40B4-BE49-F238E27FC236}">
                <a16:creationId xmlns:a16="http://schemas.microsoft.com/office/drawing/2014/main"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13/07/2023</a:t>
            </a:fld>
            <a:endParaRPr lang="en-GB"/>
          </a:p>
        </p:txBody>
      </p:sp>
      <p:sp>
        <p:nvSpPr>
          <p:cNvPr id="6" name="Footer Placeholder 4">
            <a:extLst>
              <a:ext uri="{FF2B5EF4-FFF2-40B4-BE49-F238E27FC236}">
                <a16:creationId xmlns:a16="http://schemas.microsoft.com/office/drawing/2014/main"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13/07/2023</a:t>
            </a:fld>
            <a:endParaRPr lang="en-GB"/>
          </a:p>
        </p:txBody>
      </p:sp>
      <p:sp>
        <p:nvSpPr>
          <p:cNvPr id="8" name="Footer Placeholder 4">
            <a:extLst>
              <a:ext uri="{FF2B5EF4-FFF2-40B4-BE49-F238E27FC236}">
                <a16:creationId xmlns:a16="http://schemas.microsoft.com/office/drawing/2014/main"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13/07/2023</a:t>
            </a:fld>
            <a:endParaRPr lang="en-GB"/>
          </a:p>
        </p:txBody>
      </p:sp>
      <p:sp>
        <p:nvSpPr>
          <p:cNvPr id="4" name="Footer Placeholder 4">
            <a:extLst>
              <a:ext uri="{FF2B5EF4-FFF2-40B4-BE49-F238E27FC236}">
                <a16:creationId xmlns:a16="http://schemas.microsoft.com/office/drawing/2014/main"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13/07/2023</a:t>
            </a:fld>
            <a:endParaRPr lang="en-GB"/>
          </a:p>
        </p:txBody>
      </p:sp>
      <p:sp>
        <p:nvSpPr>
          <p:cNvPr id="3" name="Footer Placeholder 4">
            <a:extLst>
              <a:ext uri="{FF2B5EF4-FFF2-40B4-BE49-F238E27FC236}">
                <a16:creationId xmlns:a16="http://schemas.microsoft.com/office/drawing/2014/main"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13/07/2023</a:t>
            </a:fld>
            <a:endParaRPr lang="en-GB"/>
          </a:p>
        </p:txBody>
      </p:sp>
      <p:sp>
        <p:nvSpPr>
          <p:cNvPr id="6" name="Footer Placeholder 4">
            <a:extLst>
              <a:ext uri="{FF2B5EF4-FFF2-40B4-BE49-F238E27FC236}">
                <a16:creationId xmlns:a16="http://schemas.microsoft.com/office/drawing/2014/main"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13/07/2023</a:t>
            </a:fld>
            <a:endParaRPr lang="en-GB"/>
          </a:p>
        </p:txBody>
      </p:sp>
      <p:sp>
        <p:nvSpPr>
          <p:cNvPr id="6" name="Footer Placeholder 4">
            <a:extLst>
              <a:ext uri="{FF2B5EF4-FFF2-40B4-BE49-F238E27FC236}">
                <a16:creationId xmlns:a16="http://schemas.microsoft.com/office/drawing/2014/main"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13/07/2023</a:t>
            </a:fld>
            <a:endParaRPr lang="en-GB"/>
          </a:p>
        </p:txBody>
      </p:sp>
      <p:sp>
        <p:nvSpPr>
          <p:cNvPr id="5" name="Footer Placeholder 4">
            <a:extLst>
              <a:ext uri="{FF2B5EF4-FFF2-40B4-BE49-F238E27FC236}">
                <a16:creationId xmlns:a16="http://schemas.microsoft.com/office/drawing/2014/main"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
            <a:extLst>
              <a:ext uri="{FF2B5EF4-FFF2-40B4-BE49-F238E27FC236}">
                <a16:creationId xmlns:a16="http://schemas.microsoft.com/office/drawing/2014/main" id="{CECC4F85-8956-8917-1565-C33B7265BF77}"/>
              </a:ext>
            </a:extLst>
          </p:cNvPr>
          <p:cNvSpPr txBox="1">
            <a:spLocks noChangeArrowheads="1"/>
          </p:cNvSpPr>
          <p:nvPr/>
        </p:nvSpPr>
        <p:spPr bwMode="auto">
          <a:xfrm>
            <a:off x="1062038" y="2811463"/>
            <a:ext cx="4656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dirty="0">
                <a:solidFill>
                  <a:srgbClr val="6D102F"/>
                </a:solidFill>
              </a:rPr>
              <a:t>Global Hand Teaching Programme</a:t>
            </a:r>
          </a:p>
        </p:txBody>
      </p:sp>
      <p:pic>
        <p:nvPicPr>
          <p:cNvPr id="14338" name="Picture 8">
            <a:extLst>
              <a:ext uri="{FF2B5EF4-FFF2-40B4-BE49-F238E27FC236}">
                <a16:creationId xmlns:a16="http://schemas.microsoft.com/office/drawing/2014/main" id="{A1F6D9FD-58F6-C514-C348-CA63DB63B5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9">
            <a:extLst>
              <a:ext uri="{FF2B5EF4-FFF2-40B4-BE49-F238E27FC236}">
                <a16:creationId xmlns:a16="http://schemas.microsoft.com/office/drawing/2014/main" id="{D379298C-2832-C528-55BD-45AFEF439621}"/>
              </a:ext>
            </a:extLst>
          </p:cNvPr>
          <p:cNvSpPr txBox="1">
            <a:spLocks noChangeArrowheads="1"/>
          </p:cNvSpPr>
          <p:nvPr/>
        </p:nvSpPr>
        <p:spPr bwMode="auto">
          <a:xfrm>
            <a:off x="1062038" y="4417661"/>
            <a:ext cx="77676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dirty="0">
                <a:solidFill>
                  <a:srgbClr val="575958"/>
                </a:solidFill>
              </a:rPr>
              <a:t>Module 4.3</a:t>
            </a:r>
          </a:p>
          <a:p>
            <a:pPr eaLnBrk="1" hangingPunct="1">
              <a:lnSpc>
                <a:spcPct val="100000"/>
              </a:lnSpc>
              <a:spcBef>
                <a:spcPct val="0"/>
              </a:spcBef>
              <a:buFontTx/>
              <a:buNone/>
            </a:pPr>
            <a:r>
              <a:rPr lang="en-GB" altLang="en-US" sz="2000" b="1" dirty="0">
                <a:solidFill>
                  <a:srgbClr val="575958"/>
                </a:solidFill>
              </a:rPr>
              <a:t>Osteomyelitis</a:t>
            </a:r>
          </a:p>
          <a:p>
            <a:pPr eaLnBrk="1" hangingPunct="1">
              <a:lnSpc>
                <a:spcPct val="100000"/>
              </a:lnSpc>
              <a:spcBef>
                <a:spcPct val="0"/>
              </a:spcBef>
              <a:buFontTx/>
              <a:buNone/>
            </a:pPr>
            <a:endParaRPr lang="en-GB" altLang="en-US" sz="2000" b="1" dirty="0">
              <a:solidFill>
                <a:srgbClr val="575958"/>
              </a:solidFill>
            </a:endParaRPr>
          </a:p>
          <a:p>
            <a:pPr eaLnBrk="1" hangingPunct="1">
              <a:lnSpc>
                <a:spcPct val="100000"/>
              </a:lnSpc>
              <a:spcBef>
                <a:spcPct val="0"/>
              </a:spcBef>
              <a:buFontTx/>
              <a:buNone/>
            </a:pPr>
            <a:r>
              <a:rPr lang="en-GB" altLang="en-US" sz="2000" dirty="0">
                <a:solidFill>
                  <a:srgbClr val="575958"/>
                </a:solidFill>
              </a:rPr>
              <a:t>CBDs</a:t>
            </a:r>
          </a:p>
        </p:txBody>
      </p:sp>
      <p:pic>
        <p:nvPicPr>
          <p:cNvPr id="14340" name="Picture 10">
            <a:extLst>
              <a:ext uri="{FF2B5EF4-FFF2-40B4-BE49-F238E27FC236}">
                <a16:creationId xmlns:a16="http://schemas.microsoft.com/office/drawing/2014/main" id="{B97DCCB1-6B78-27FD-3A5E-4D30D0E10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5289" y="2507404"/>
            <a:ext cx="4656137" cy="309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1" y="1530325"/>
            <a:ext cx="4277032"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GB" altLang="en-US" sz="2000" dirty="0">
                <a:solidFill>
                  <a:srgbClr val="575958"/>
                </a:solidFill>
              </a:rPr>
              <a:t>24-year old male presented 4 week after a untreated fight bite injury. He had persistent pain and swelling at the index MCPJ with a small discharging sinus, but felt well in himself. Xray revealed a lytic lesion in the MC head.</a:t>
            </a:r>
          </a:p>
          <a:p>
            <a:pPr marL="0" indent="0" eaLnBrk="1" hangingPunct="1"/>
            <a:r>
              <a:rPr lang="en-GB" altLang="en-US" sz="2000" dirty="0">
                <a:solidFill>
                  <a:srgbClr val="575958"/>
                </a:solidFill>
              </a:rPr>
              <a:t> </a:t>
            </a:r>
          </a:p>
          <a:p>
            <a:pPr algn="just" rtl="0" fontAlgn="base">
              <a:buFont typeface="+mj-lt"/>
              <a:buAutoNum type="arabicPeriod"/>
            </a:pPr>
            <a:r>
              <a:rPr lang="en-GB" b="1" dirty="0">
                <a:solidFill>
                  <a:srgbClr val="000000"/>
                </a:solidFill>
              </a:rPr>
              <a:t>What changes might you expect to find on </a:t>
            </a:r>
            <a:r>
              <a:rPr lang="en-GB" b="1" dirty="0" err="1">
                <a:solidFill>
                  <a:srgbClr val="000000"/>
                </a:solidFill>
              </a:rPr>
              <a:t>xray</a:t>
            </a:r>
            <a:r>
              <a:rPr lang="en-GB" b="1" dirty="0">
                <a:solidFill>
                  <a:srgbClr val="000000"/>
                </a:solidFill>
              </a:rPr>
              <a:t>?</a:t>
            </a:r>
            <a:endParaRPr lang="en-GB" sz="1800" b="1" i="0" dirty="0">
              <a:solidFill>
                <a:srgbClr val="000000"/>
              </a:solidFill>
              <a:effectLst/>
              <a:latin typeface="Calibri" panose="020F0502020204030204" pitchFamily="34" charset="0"/>
            </a:endParaRPr>
          </a:p>
          <a:p>
            <a:pPr algn="just" rtl="0" fontAlgn="base">
              <a:buFont typeface="+mj-lt"/>
              <a:buAutoNum type="arabicPeriod"/>
            </a:pPr>
            <a:endParaRPr lang="en-GB" b="1" dirty="0">
              <a:solidFill>
                <a:srgbClr val="000000"/>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The clinical photograph demonstrates a clip easily penetrating the metacarpal head. Describe the surgery that might be caried out here.</a:t>
            </a: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3" name="Picture 2">
            <a:extLst>
              <a:ext uri="{FF2B5EF4-FFF2-40B4-BE49-F238E27FC236}">
                <a16:creationId xmlns:a16="http://schemas.microsoft.com/office/drawing/2014/main" id="{559516AC-79F9-F336-8326-BD4060E8FFAE}"/>
              </a:ext>
            </a:extLst>
          </p:cNvPr>
          <p:cNvPicPr>
            <a:picLocks noChangeAspect="1"/>
          </p:cNvPicPr>
          <p:nvPr/>
        </p:nvPicPr>
        <p:blipFill>
          <a:blip r:embed="rId3"/>
          <a:stretch>
            <a:fillRect/>
          </a:stretch>
        </p:blipFill>
        <p:spPr>
          <a:xfrm>
            <a:off x="5493211" y="1868879"/>
            <a:ext cx="5852652" cy="35234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2</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0" y="1649750"/>
            <a:ext cx="6037006"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GB" sz="2000" dirty="0">
                <a:solidFill>
                  <a:srgbClr val="575958"/>
                </a:solidFill>
              </a:rPr>
              <a:t>This patient had an open fracture of their distal radius and ulnar. Unfortunately they come from far and were unable to attend for follow up. They now present several months later with pain and swelling throughout the wrist.</a:t>
            </a:r>
          </a:p>
          <a:p>
            <a:pPr marL="0" indent="0" eaLnBrk="1" hangingPunct="1"/>
            <a:endParaRPr lang="en-GB" sz="2000" b="1" dirty="0">
              <a:solidFill>
                <a:srgbClr val="575958"/>
              </a:solidFill>
            </a:endParaRPr>
          </a:p>
          <a:p>
            <a:pPr marL="457200" indent="-457200" eaLnBrk="1" hangingPunct="1">
              <a:buAutoNum type="arabicPeriod"/>
            </a:pPr>
            <a:r>
              <a:rPr lang="en-GB" sz="2000" b="1" dirty="0">
                <a:solidFill>
                  <a:srgbClr val="575958"/>
                </a:solidFill>
              </a:rPr>
              <a:t>What changes are demonstrated on </a:t>
            </a:r>
            <a:r>
              <a:rPr lang="en-GB" sz="2000" b="1" dirty="0" err="1">
                <a:solidFill>
                  <a:srgbClr val="575958"/>
                </a:solidFill>
              </a:rPr>
              <a:t>xray</a:t>
            </a:r>
            <a:r>
              <a:rPr lang="en-GB" sz="2000" b="1" dirty="0">
                <a:solidFill>
                  <a:srgbClr val="575958"/>
                </a:solidFill>
              </a:rPr>
              <a:t>?</a:t>
            </a:r>
          </a:p>
          <a:p>
            <a:pPr marL="457200" indent="-457200" eaLnBrk="1" hangingPunct="1">
              <a:buAutoNum type="arabicPeriod"/>
            </a:pPr>
            <a:endParaRPr lang="en-GB" sz="2000" b="1" i="0" dirty="0">
              <a:solidFill>
                <a:srgbClr val="575958"/>
              </a:solidFill>
              <a:effectLst/>
              <a:latin typeface="Calibri" panose="020F0502020204030204" pitchFamily="34" charset="0"/>
            </a:endParaRPr>
          </a:p>
          <a:p>
            <a:pPr marL="457200" indent="-457200" eaLnBrk="1" hangingPunct="1">
              <a:buAutoNum type="arabicPeriod"/>
            </a:pPr>
            <a:r>
              <a:rPr lang="en-GB" sz="2000" b="1" dirty="0">
                <a:solidFill>
                  <a:srgbClr val="575958"/>
                </a:solidFill>
              </a:rPr>
              <a:t>How would you approach the management of this complex problem?</a:t>
            </a:r>
          </a:p>
          <a:p>
            <a:pPr marL="457200" indent="-457200" eaLnBrk="1" hangingPunct="1">
              <a:buAutoNum type="arabicPeriod"/>
            </a:pPr>
            <a:endParaRPr lang="en-GB" sz="2000" b="1" i="0" dirty="0">
              <a:solidFill>
                <a:srgbClr val="575958"/>
              </a:solidFill>
              <a:effectLst/>
              <a:latin typeface="Calibri" panose="020F0502020204030204" pitchFamily="34" charset="0"/>
            </a:endParaRPr>
          </a:p>
          <a:p>
            <a:pPr marL="457200" indent="-457200" eaLnBrk="1" hangingPunct="1">
              <a:buAutoNum type="arabicPeriod"/>
            </a:pPr>
            <a:r>
              <a:rPr lang="en-GB" sz="2000" b="1" dirty="0">
                <a:solidFill>
                  <a:srgbClr val="575958"/>
                </a:solidFill>
              </a:rPr>
              <a:t>What issues do you envisage, particularly with in light of how the problem initially developed.</a:t>
            </a:r>
            <a:endParaRPr lang="en-GB" sz="2000" b="1" i="0" dirty="0">
              <a:solidFill>
                <a:srgbClr val="575958"/>
              </a:solidFill>
              <a:effectLst/>
              <a:latin typeface="Calibri" panose="020F0502020204030204" pitchFamily="34" charset="0"/>
            </a:endParaRPr>
          </a:p>
          <a:p>
            <a:pPr eaLnBrk="1" hangingPunct="1">
              <a:buAutoNum type="arabicPeriod"/>
            </a:pPr>
            <a:endParaRPr lang="en-GB" sz="1800" b="1" i="0" dirty="0">
              <a:solidFill>
                <a:srgbClr val="000000"/>
              </a:solidFill>
              <a:effectLst/>
              <a:latin typeface="Calibri" panose="020F0502020204030204" pitchFamily="34" charset="0"/>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2056" name="Picture 8">
            <a:extLst>
              <a:ext uri="{FF2B5EF4-FFF2-40B4-BE49-F238E27FC236}">
                <a16:creationId xmlns:a16="http://schemas.microsoft.com/office/drawing/2014/main" id="{141F40CF-87DA-FFAE-0695-C2205DD082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500" b="3722"/>
          <a:stretch/>
        </p:blipFill>
        <p:spPr bwMode="auto">
          <a:xfrm>
            <a:off x="8499673" y="1509534"/>
            <a:ext cx="2620609" cy="424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8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1" y="1649750"/>
            <a:ext cx="500097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GB" altLang="en-US" sz="2000" dirty="0">
                <a:solidFill>
                  <a:srgbClr val="575958"/>
                </a:solidFill>
              </a:rPr>
              <a:t>42 year old presents with pain and swelling associated with their middle finger. They report no history of trauma. On closer questioning, they reveal they have also been waiting several months to see a dentist regarding a dental abscess.</a:t>
            </a:r>
          </a:p>
          <a:p>
            <a:pPr marL="0" indent="0" eaLnBrk="1" hangingPunct="1"/>
            <a:endParaRPr lang="en-GB" altLang="en-US" sz="2000" dirty="0">
              <a:solidFill>
                <a:srgbClr val="575958"/>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What might be going on here?</a:t>
            </a:r>
          </a:p>
          <a:p>
            <a:pPr algn="just" rtl="0" fontAlgn="base">
              <a:buFont typeface="+mj-lt"/>
              <a:buAutoNum type="arabicPeriod"/>
            </a:pPr>
            <a:endParaRPr lang="en-GB" b="1" dirty="0">
              <a:solidFill>
                <a:srgbClr val="000000"/>
              </a:solidFill>
            </a:endParaRPr>
          </a:p>
          <a:p>
            <a:pPr algn="just" rtl="0" fontAlgn="base">
              <a:buFont typeface="+mj-lt"/>
              <a:buAutoNum type="arabicPeriod"/>
            </a:pPr>
            <a:r>
              <a:rPr lang="en-GB" b="1" dirty="0">
                <a:solidFill>
                  <a:srgbClr val="000000"/>
                </a:solidFill>
              </a:rPr>
              <a:t>What features do you see on the </a:t>
            </a:r>
            <a:r>
              <a:rPr lang="en-GB" b="1" dirty="0" err="1">
                <a:solidFill>
                  <a:srgbClr val="000000"/>
                </a:solidFill>
              </a:rPr>
              <a:t>xray</a:t>
            </a:r>
            <a:r>
              <a:rPr lang="en-GB" b="1" dirty="0">
                <a:solidFill>
                  <a:srgbClr val="000000"/>
                </a:solidFill>
              </a:rPr>
              <a:t>?</a:t>
            </a:r>
          </a:p>
          <a:p>
            <a:pPr algn="just" rtl="0" fontAlgn="base">
              <a:buFont typeface="+mj-lt"/>
              <a:buAutoNum type="arabicPeriod"/>
            </a:pPr>
            <a:endParaRPr lang="en-GB" sz="1800" b="1" i="0" dirty="0">
              <a:solidFill>
                <a:srgbClr val="000000"/>
              </a:solidFill>
              <a:effectLst/>
              <a:latin typeface="Calibri" panose="020F0502020204030204" pitchFamily="34" charset="0"/>
            </a:endParaRPr>
          </a:p>
          <a:p>
            <a:pPr algn="just" rtl="0" fontAlgn="base">
              <a:buFont typeface="+mj-lt"/>
              <a:buAutoNum type="arabicPeriod"/>
            </a:pPr>
            <a:r>
              <a:rPr lang="en-GB" b="1" dirty="0">
                <a:solidFill>
                  <a:srgbClr val="000000"/>
                </a:solidFill>
              </a:rPr>
              <a:t>What is your approach to management?</a:t>
            </a:r>
            <a:endParaRPr lang="en-GB" sz="1800" b="1" i="0" dirty="0">
              <a:solidFill>
                <a:srgbClr val="000000"/>
              </a:solidFill>
              <a:effectLst/>
              <a:latin typeface="Calibri" panose="020F0502020204030204" pitchFamily="34" charset="0"/>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3078" name="Picture 6">
            <a:extLst>
              <a:ext uri="{FF2B5EF4-FFF2-40B4-BE49-F238E27FC236}">
                <a16:creationId xmlns:a16="http://schemas.microsoft.com/office/drawing/2014/main" id="{175D383F-FD1B-E3B6-AFFE-B8BC62BFC3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006" b="11987"/>
          <a:stretch/>
        </p:blipFill>
        <p:spPr bwMode="auto">
          <a:xfrm>
            <a:off x="8367253" y="1389611"/>
            <a:ext cx="2910346" cy="448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3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A9F4C774-0FD2-C226-4724-608B826894CC}"/>
              </a:ext>
            </a:extLst>
          </p:cNvPr>
          <p:cNvSpPr txBox="1">
            <a:spLocks noChangeArrowheads="1"/>
          </p:cNvSpPr>
          <p:nvPr/>
        </p:nvSpPr>
        <p:spPr bwMode="auto">
          <a:xfrm>
            <a:off x="1062038" y="2791822"/>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a16="http://schemas.microsoft.com/office/drawing/2014/main" id="{3A3E2182-B6DF-553F-E08F-51924667A365}"/>
              </a:ext>
            </a:extLst>
          </p:cNvPr>
          <p:cNvPicPr>
            <a:picLocks noChangeAspect="1"/>
          </p:cNvPicPr>
          <p:nvPr/>
        </p:nvPicPr>
        <p:blipFill>
          <a:blip r:embed="rId3">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a16="http://schemas.microsoft.com/office/drawing/2014/main" id="{520B1E0C-A7BC-D57B-57BD-2921463CD2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C0E291-5D08-DCF0-04C6-EB20B99B3929}"/>
              </a:ext>
            </a:extLst>
          </p:cNvPr>
          <p:cNvSpPr txBox="1"/>
          <p:nvPr/>
        </p:nvSpPr>
        <p:spPr>
          <a:xfrm>
            <a:off x="1062038" y="4037107"/>
            <a:ext cx="6096000" cy="646331"/>
          </a:xfrm>
          <a:prstGeom prst="rect">
            <a:avLst/>
          </a:prstGeom>
          <a:noFill/>
        </p:spPr>
        <p:txBody>
          <a:bodyPr wrap="square">
            <a:spAutoFit/>
          </a:bodyPr>
          <a:lstStyle/>
          <a:p>
            <a:pPr algn="l" rtl="0" fontAlgn="base"/>
            <a:r>
              <a:rPr lang="en-GB" b="1" i="0" u="none" strike="noStrike" dirty="0">
                <a:solidFill>
                  <a:srgbClr val="6D102F"/>
                </a:solidFill>
                <a:effectLst/>
                <a:latin typeface="Calibri" panose="020F0502020204030204" pitchFamily="34" charset="0"/>
              </a:rPr>
              <a:t>For further information please </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1" i="0" u="none" strike="noStrike" dirty="0">
                <a:solidFill>
                  <a:srgbClr val="6D102F"/>
                </a:solidFill>
                <a:effectLst/>
                <a:latin typeface="Calibri" panose="020F0502020204030204" pitchFamily="34" charset="0"/>
              </a:rPr>
              <a:t>get in touch via the channels below:</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263</Words>
  <Application>Microsoft Macintosh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Simon Parker</cp:lastModifiedBy>
  <cp:revision>13</cp:revision>
  <dcterms:modified xsi:type="dcterms:W3CDTF">2023-07-13T09:41:01Z</dcterms:modified>
  <cp:category/>
</cp:coreProperties>
</file>