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=""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=""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=""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379" y="1116082"/>
            <a:ext cx="673858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10.4 Safe surgical practice, quality improvement, GIRFT</a:t>
            </a:r>
            <a:endParaRPr lang="en-GB" altLang="en-US" sz="4000" b="1" dirty="0" smtClean="0">
              <a:solidFill>
                <a:srgbClr val="6D102F"/>
              </a:solidFill>
            </a:endParaRPr>
          </a:p>
          <a:p>
            <a:pPr eaLnBrk="1" hangingPunct="1"/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=""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=""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</a:p>
          <a:p>
            <a:pPr eaLnBrk="1" hangingPunct="1"/>
            <a:endParaRPr lang="en-GB" sz="2000" b="1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 eaLnBrk="1" hangingPunct="1">
              <a:buAutoNum type="arabicPeriod"/>
            </a:pPr>
            <a:r>
              <a:rPr lang="en-US" sz="2000" dirty="0" smtClean="0">
                <a:latin typeface="Calibri"/>
                <a:cs typeface="Calibri"/>
              </a:rPr>
              <a:t>Understanding the principles of safe surgical practice (WHO checklist, human factors, error prevention strategies)</a:t>
            </a:r>
          </a:p>
          <a:p>
            <a:pPr marL="457200" indent="-457200" eaLnBrk="1" hangingPunct="1">
              <a:buAutoNum type="arabicPeriod"/>
            </a:pPr>
            <a:r>
              <a:rPr lang="en-US" sz="2000" dirty="0" err="1" smtClean="0">
                <a:latin typeface="Calibri"/>
                <a:cs typeface="Calibri"/>
              </a:rPr>
              <a:t>Recognise</a:t>
            </a:r>
            <a:r>
              <a:rPr lang="en-US" sz="2000" dirty="0" smtClean="0">
                <a:latin typeface="Calibri"/>
                <a:cs typeface="Calibri"/>
              </a:rPr>
              <a:t> and respond to patient safety incidents</a:t>
            </a:r>
          </a:p>
          <a:p>
            <a:pPr marL="457200" indent="-457200" eaLnBrk="1" hangingPunct="1">
              <a:buAutoNum type="arabicPeriod"/>
            </a:pPr>
            <a:r>
              <a:rPr lang="en-US" sz="2000" dirty="0" smtClean="0">
                <a:latin typeface="Calibri"/>
                <a:cs typeface="Calibri"/>
              </a:rPr>
              <a:t>Apply quality improvement methodologies in surgery</a:t>
            </a:r>
          </a:p>
          <a:p>
            <a:pPr marL="457200" indent="-457200" eaLnBrk="1" hangingPunct="1">
              <a:buAutoNum type="arabicPeriod"/>
            </a:pPr>
            <a:r>
              <a:rPr lang="en-US" sz="2000" dirty="0" smtClean="0">
                <a:latin typeface="Calibri"/>
                <a:cs typeface="Calibri"/>
              </a:rPr>
              <a:t>Incorporate Getting It Right First Time (GIRFT) principles to </a:t>
            </a:r>
            <a:r>
              <a:rPr lang="en-US" sz="2000" smtClean="0">
                <a:latin typeface="Calibri"/>
                <a:cs typeface="Calibri"/>
              </a:rPr>
              <a:t>reduce variation and improve outcomes </a:t>
            </a:r>
            <a:endParaRPr lang="en-US" sz="2000" dirty="0" smtClean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58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 Light</vt:lpstr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32</cp:revision>
  <dcterms:modified xsi:type="dcterms:W3CDTF">2025-06-14T21:54:40Z</dcterms:modified>
  <cp:category/>
</cp:coreProperties>
</file>