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30B49A-405B-8249-B0BF-ECAA872B7126}" v="13" dt="2022-12-20T12:32:16.522"/>
    <p1510:client id="{95348597-ECDB-4916-BF2D-CDE5C70EFC8D}" v="29" dt="2023-01-24T11:08:09.5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4"/>
    <p:restoredTop sz="94640"/>
  </p:normalViewPr>
  <p:slideViewPr>
    <p:cSldViewPr snapToGrid="0" snapToObjects="1">
      <p:cViewPr varScale="1">
        <p:scale>
          <a:sx n="58" d="100"/>
          <a:sy n="58" d="100"/>
        </p:scale>
        <p:origin x="240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microsoft.com/office/2016/11/relationships/changesInfo" Target="changesInfos/changesInfo1.xml"/><Relationship Id="rId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 Owers" userId="Fc+/NK/9VZUk/SSgN9eR4qEzyu+nvozqxyIA2u2MsrM=" providerId="None" clId="Web-{95348597-ECDB-4916-BF2D-CDE5C70EFC8D}"/>
    <pc:docChg chg="modSld">
      <pc:chgData name="Kate Owers" userId="Fc+/NK/9VZUk/SSgN9eR4qEzyu+nvozqxyIA2u2MsrM=" providerId="None" clId="Web-{95348597-ECDB-4916-BF2D-CDE5C70EFC8D}" dt="2023-01-24T11:08:07.081" v="17" actId="20577"/>
      <pc:docMkLst>
        <pc:docMk/>
      </pc:docMkLst>
      <pc:sldChg chg="modSp">
        <pc:chgData name="Kate Owers" userId="Fc+/NK/9VZUk/SSgN9eR4qEzyu+nvozqxyIA2u2MsrM=" providerId="None" clId="Web-{95348597-ECDB-4916-BF2D-CDE5C70EFC8D}" dt="2023-01-24T11:08:07.081" v="17" actId="20577"/>
        <pc:sldMkLst>
          <pc:docMk/>
          <pc:sldMk cId="0" sldId="256"/>
        </pc:sldMkLst>
        <pc:spChg chg="mod">
          <ac:chgData name="Kate Owers" userId="Fc+/NK/9VZUk/SSgN9eR4qEzyu+nvozqxyIA2u2MsrM=" providerId="None" clId="Web-{95348597-ECDB-4916-BF2D-CDE5C70EFC8D}" dt="2023-01-24T11:08:07.081" v="17" actId="20577"/>
          <ac:spMkLst>
            <pc:docMk/>
            <pc:sldMk cId="0" sldId="256"/>
            <ac:spMk id="3076" creationId="{0DACD0F8-83AA-4144-8FFE-B738A2B2AC8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:a16="http://schemas.microsoft.com/office/drawing/2014/main" xmlns="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xmlns="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  <p:extLst>
      <p:ext uri="{BB962C8B-B14F-4D97-AF65-F5344CB8AC3E}">
        <p14:creationId xmlns:p14="http://schemas.microsoft.com/office/powerpoint/2010/main" val="951757825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xmlns="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1379" y="1116082"/>
            <a:ext cx="6738584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</a:t>
            </a:r>
            <a:r>
              <a:rPr lang="en-GB" altLang="en-US" sz="4000" b="1" dirty="0" smtClean="0">
                <a:solidFill>
                  <a:srgbClr val="6D102F"/>
                </a:solidFill>
              </a:rPr>
              <a:t>10.3 The psychological impact of injuries and strategies to cope</a:t>
            </a:r>
          </a:p>
          <a:p>
            <a:pPr eaLnBrk="1" hangingPunct="1"/>
            <a:endParaRPr lang="en-GB" altLang="en-US" sz="4000" b="1" dirty="0">
              <a:solidFill>
                <a:srgbClr val="6D102F"/>
              </a:solidFill>
            </a:endParaRP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xmlns="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xmlns="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864813"/>
            <a:ext cx="10067925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Objectives</a:t>
            </a:r>
          </a:p>
          <a:p>
            <a:pPr eaLnBrk="1" hangingPunct="1"/>
            <a:endParaRPr lang="en-GB" sz="2000" b="1" dirty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 eaLnBrk="1" hangingPunct="1">
              <a:buAutoNum type="arabicPeriod"/>
            </a:pPr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To recognise the psychological consequences of hand injuries</a:t>
            </a:r>
          </a:p>
          <a:p>
            <a:pPr marL="457200" indent="-457200" eaLnBrk="1" hangingPunct="1">
              <a:buAutoNum type="arabicPeriod"/>
            </a:pPr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To identify psychological risk factors and warning signs</a:t>
            </a:r>
          </a:p>
          <a:p>
            <a:pPr marL="457200" indent="-457200" eaLnBrk="1" hangingPunct="1">
              <a:buAutoNum type="arabicPeriod"/>
            </a:pPr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To communicate with empathy during critical recovery phases</a:t>
            </a:r>
            <a:endParaRPr lang="en-GB" sz="2000" dirty="0">
              <a:latin typeface="Calibri"/>
              <a:cs typeface="Calibri"/>
            </a:endParaRPr>
          </a:p>
          <a:p>
            <a:pPr marL="457200" indent="-457200" eaLnBrk="1" hangingPunct="1">
              <a:buAutoNum type="arabicPeriod"/>
            </a:pPr>
            <a:r>
              <a:rPr lang="en-GB" sz="2000" dirty="0" smtClean="0">
                <a:latin typeface="Calibri"/>
                <a:cs typeface="Calibri"/>
              </a:rPr>
              <a:t>To integrate psychosocial strategies into treatment planning and understanding the role of the multidisciplinary team to promote holistic recovery and patient resilience </a:t>
            </a:r>
          </a:p>
          <a:p>
            <a:pPr marL="457200" indent="-457200" eaLnBrk="1" hangingPunct="1">
              <a:buAutoNum type="arabicPeriod"/>
            </a:pPr>
            <a:r>
              <a:rPr lang="en-US" sz="2000" dirty="0" smtClean="0">
                <a:latin typeface="Calibri"/>
                <a:cs typeface="Calibri"/>
              </a:rPr>
              <a:t>To apply </a:t>
            </a:r>
            <a:r>
              <a:rPr lang="en-US" sz="2000" smtClean="0">
                <a:latin typeface="Calibri"/>
                <a:cs typeface="Calibri"/>
              </a:rPr>
              <a:t>surgeon-focused coping and self-care techniques </a:t>
            </a:r>
          </a:p>
          <a:p>
            <a:pPr marL="457200" indent="-457200" eaLnBrk="1" hangingPunct="1">
              <a:buAutoNum type="arabicPeriod"/>
            </a:pPr>
            <a:endParaRPr lang="en-US" sz="2000" dirty="0" smtClean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</TotalTime>
  <Words>65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 Light</vt:lpstr>
      <vt:lpstr>Arial</vt:lpstr>
      <vt:lpstr>Calibri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Microsoft Office User</cp:lastModifiedBy>
  <cp:revision>31</cp:revision>
  <dcterms:modified xsi:type="dcterms:W3CDTF">2025-06-14T21:33:53Z</dcterms:modified>
  <cp:category/>
</cp:coreProperties>
</file>