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"/>
  </p:notesMasterIdLst>
  <p:sldIdLst>
    <p:sldId id="260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1A4AC-7050-5740-A7E3-288BB7666724}" v="32" dt="2025-06-19T09:38:53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715"/>
  </p:normalViewPr>
  <p:slideViewPr>
    <p:cSldViewPr snapToGrid="0" snapToObjects="1">
      <p:cViewPr>
        <p:scale>
          <a:sx n="107" d="100"/>
          <a:sy n="107" d="100"/>
        </p:scale>
        <p:origin x="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10.2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CRPS - rehabilitation strategies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45" y="1922453"/>
            <a:ext cx="63177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dirty="0">
                <a:solidFill>
                  <a:srgbClr val="575958"/>
                </a:solidFill>
              </a:rPr>
              <a:t>36F sustained a crush injury to her left hand 2 months ago. She has been in agonising pain since, unable to use the hand for even </a:t>
            </a:r>
            <a:r>
              <a:rPr lang="en-GB" altLang="en-US" dirty="0" err="1">
                <a:solidFill>
                  <a:srgbClr val="575958"/>
                </a:solidFill>
              </a:rPr>
              <a:t>sunple</a:t>
            </a:r>
            <a:r>
              <a:rPr lang="en-GB" altLang="en-US" dirty="0">
                <a:solidFill>
                  <a:srgbClr val="575958"/>
                </a:solidFill>
              </a:rPr>
              <a:t> tasks. Thorough examination and investigation has failed to identify a structural cause for her symptoms. You suspect complex regional pain syndrome.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en-GB" b="1" dirty="0">
                <a:solidFill>
                  <a:srgbClr val="575958"/>
                </a:solidFill>
              </a:rPr>
              <a:t>What features in the clinical photo may be consistent with this diagnosis</a:t>
            </a:r>
            <a:r>
              <a:rPr lang="en-GB" b="1" dirty="0">
                <a:solidFill>
                  <a:srgbClr val="000000"/>
                </a:solidFill>
              </a:rPr>
              <a:t>?</a:t>
            </a:r>
          </a:p>
          <a:p>
            <a:pPr marL="457200" indent="-457200" eaLnBrk="1" hangingPunct="1"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Describe your approach to management</a:t>
            </a:r>
          </a:p>
          <a:p>
            <a:pPr marL="457200" indent="-457200" eaLnBrk="1" hangingPunct="1"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Consider your local resources – what allied health professionals do you have that may be able to assist in her care?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6EA0-4EFD-6C50-3A30-627E172DA69F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2434-F6D1-75C5-D20A-01DCE8D920B9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3496B-DCC0-A374-B0D2-308FD9A740E1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28840-1CF0-E906-9EDB-1F2E6B128604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5918C-8EA9-CF78-98E1-5E979B8A1130}"/>
              </a:ext>
            </a:extLst>
          </p:cNvPr>
          <p:cNvSpPr/>
          <p:nvPr/>
        </p:nvSpPr>
        <p:spPr>
          <a:xfrm>
            <a:off x="8165219" y="465846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omplex regional pain syndrome | The BMJ">
            <a:extLst>
              <a:ext uri="{FF2B5EF4-FFF2-40B4-BE49-F238E27FC236}">
                <a16:creationId xmlns:a16="http://schemas.microsoft.com/office/drawing/2014/main" id="{2D2978B2-0E1D-820D-1EEF-BBADB1010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2"/>
          <a:stretch>
            <a:fillRect/>
          </a:stretch>
        </p:blipFill>
        <p:spPr bwMode="auto">
          <a:xfrm>
            <a:off x="8486688" y="1472536"/>
            <a:ext cx="2859174" cy="21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lex regional pain syndrome | The BMJ">
            <a:extLst>
              <a:ext uri="{FF2B5EF4-FFF2-40B4-BE49-F238E27FC236}">
                <a16:creationId xmlns:a16="http://schemas.microsoft.com/office/drawing/2014/main" id="{89660122-2C71-6157-7BBE-F696680F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8" r="33028"/>
          <a:stretch>
            <a:fillRect/>
          </a:stretch>
        </p:blipFill>
        <p:spPr bwMode="auto">
          <a:xfrm>
            <a:off x="8453385" y="3654028"/>
            <a:ext cx="2925779" cy="21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D40B8-E840-DA63-C2B2-B07F7B51E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3B5B6E88-04B5-C745-7C8C-1CD010A5A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0D48BB-5BC3-FE58-6DAA-683735349D0E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6DF19D-15EC-7260-3613-1F1EDBE986AF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08E4DD37-0CF5-EE85-8622-56B0CBAF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0C83DE7D-BB90-A52B-C278-6816F69A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45" y="1922453"/>
            <a:ext cx="43286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b="1" dirty="0">
                <a:solidFill>
                  <a:srgbClr val="575958"/>
                </a:solidFill>
              </a:rPr>
              <a:t>1. What is being demonstrated in the photo?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r>
              <a:rPr lang="en-GB" b="1" dirty="0">
                <a:solidFill>
                  <a:srgbClr val="575958"/>
                </a:solidFill>
              </a:rPr>
              <a:t>2. Describe how this is used in the treatment of CRPS.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r>
              <a:rPr lang="en-GB" b="1" dirty="0">
                <a:solidFill>
                  <a:srgbClr val="575958"/>
                </a:solidFill>
              </a:rPr>
              <a:t>3. Consider how you might access, or perhaps create, a similar device and incorporate it into you treatment for CRPS patients</a:t>
            </a:r>
          </a:p>
          <a:p>
            <a:pPr marL="0" indent="0" eaLnBrk="1" hangingPunct="1"/>
            <a:endParaRPr lang="en-GB" b="1" dirty="0">
              <a:solidFill>
                <a:srgbClr val="575958"/>
              </a:solidFill>
            </a:endParaRPr>
          </a:p>
          <a:p>
            <a:pPr marL="0" indent="0" eaLnBrk="1" hangingPunct="1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A0346ED2-8D6E-D8EB-84C5-1526BC49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42C5D-01C8-240A-A84A-F66846400078}"/>
              </a:ext>
            </a:extLst>
          </p:cNvPr>
          <p:cNvSpPr/>
          <p:nvPr/>
        </p:nvSpPr>
        <p:spPr>
          <a:xfrm>
            <a:off x="6666090" y="3150695"/>
            <a:ext cx="536222" cy="39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86042-6A33-79AC-83F2-9AE9860EAE52}"/>
              </a:ext>
            </a:extLst>
          </p:cNvPr>
          <p:cNvSpPr/>
          <p:nvPr/>
        </p:nvSpPr>
        <p:spPr>
          <a:xfrm>
            <a:off x="8486688" y="295368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B29AB-FAED-EE2C-F0AD-189019E147D5}"/>
              </a:ext>
            </a:extLst>
          </p:cNvPr>
          <p:cNvSpPr/>
          <p:nvPr/>
        </p:nvSpPr>
        <p:spPr>
          <a:xfrm>
            <a:off x="10261513" y="1923892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4AA15-4E9D-4CE9-42A0-FA16BF913770}"/>
              </a:ext>
            </a:extLst>
          </p:cNvPr>
          <p:cNvSpPr/>
          <p:nvPr/>
        </p:nvSpPr>
        <p:spPr>
          <a:xfrm>
            <a:off x="9485755" y="4248717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3F8A9-A960-4E1D-BAB7-7386FCB7446A}"/>
              </a:ext>
            </a:extLst>
          </p:cNvPr>
          <p:cNvSpPr/>
          <p:nvPr/>
        </p:nvSpPr>
        <p:spPr>
          <a:xfrm>
            <a:off x="8165219" y="4658466"/>
            <a:ext cx="1084350" cy="475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83C427E-078A-A148-6B5A-BD9D421E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8"/>
          <a:stretch>
            <a:fillRect/>
          </a:stretch>
        </p:blipFill>
        <p:spPr bwMode="auto">
          <a:xfrm>
            <a:off x="6045928" y="1601788"/>
            <a:ext cx="5299935" cy="39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8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179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Parker, Simon</cp:lastModifiedBy>
  <cp:revision>16</cp:revision>
  <dcterms:modified xsi:type="dcterms:W3CDTF">2025-06-19T09:40:14Z</dcterms:modified>
  <cp:category/>
</cp:coreProperties>
</file>