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n-lt"/>
        <a:ea typeface="+mn-ea"/>
        <a:cs typeface="+mn-cs"/>
        <a:sym typeface="Arial"/>
      </a:defRPr>
    </a:lvl1pPr>
    <a:lvl2pPr indent="228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2pPr>
    <a:lvl3pPr indent="457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3pPr>
    <a:lvl4pPr indent="685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4pPr>
    <a:lvl5pPr indent="9144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5pPr>
    <a:lvl6pPr indent="11430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6pPr>
    <a:lvl7pPr indent="13716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7pPr>
    <a:lvl8pPr indent="16002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8pPr>
    <a:lvl9pPr indent="1828800" latinLnBrk="0">
      <a:spcBef>
        <a:spcPts val="400"/>
      </a:spcBef>
      <a:defRPr sz="1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8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humb Arthritis inc. CMCJ"/>
          <p:cNvSpPr txBox="1"/>
          <p:nvPr/>
        </p:nvSpPr>
        <p:spPr>
          <a:xfrm>
            <a:off x="1107756" y="2811460"/>
            <a:ext cx="7676199" cy="601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b="1" sz="4000">
                <a:solidFill>
                  <a:srgbClr val="6D102F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r>
              <a:t>Confidentiality and Consent</a:t>
            </a:r>
          </a:p>
        </p:txBody>
      </p:sp>
      <p:pic>
        <p:nvPicPr>
          <p:cNvPr id="21" name="image.jpeg" descr="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62037" y="685800"/>
            <a:ext cx="2359026" cy="1568450"/>
          </a:xfrm>
          <a:prstGeom prst="rect">
            <a:avLst/>
          </a:prstGeom>
          <a:ln w="12700">
            <a:miter lim="400000"/>
          </a:ln>
        </p:spPr>
      </p:pic>
      <p:sp>
        <p:nvSpPr>
          <p:cNvPr id="22" name="Objectives…"/>
          <p:cNvSpPr txBox="1"/>
          <p:nvPr/>
        </p:nvSpPr>
        <p:spPr>
          <a:xfrm>
            <a:off x="1107756" y="3952405"/>
            <a:ext cx="7676199" cy="31270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  <a:r>
              <a:t>Objectives</a:t>
            </a:r>
          </a:p>
          <a:p>
            <a:pPr>
              <a:defRPr b="1" sz="2900">
                <a:solidFill>
                  <a:srgbClr val="575958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Understand the principles of confidentiality </a:t>
            </a: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Understand the principles of capacity</a:t>
            </a: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  <a:r>
              <a:t>Understand the principles of consent and how it differs across age groups</a:t>
            </a:r>
          </a:p>
          <a:p>
            <a:pPr marL="240631" indent="-240631">
              <a:buSzPct val="100000"/>
              <a:buAutoNum type="arabicPeriod" startAt="1"/>
              <a:defRPr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pic>
        <p:nvPicPr>
          <p:cNvPr id="23" name="image.jpeg" descr="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37279" y="224076"/>
            <a:ext cx="3748597" cy="249189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