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Arial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524000" y="3602037"/>
            <a:ext cx="9144000" cy="1655767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0" algn="ctr">
              <a:buSzTx/>
              <a:buFontTx/>
              <a:buNone/>
              <a:defRPr sz="2400"/>
            </a:lvl2pPr>
            <a:lvl3pPr marL="0" indent="0" algn="ctr">
              <a:buSzTx/>
              <a:buFontTx/>
              <a:buNone/>
              <a:defRPr sz="2400"/>
            </a:lvl3pPr>
            <a:lvl4pPr marL="0" indent="0" algn="ctr">
              <a:buSzTx/>
              <a:buFontTx/>
              <a:buNone/>
              <a:defRPr sz="2400"/>
            </a:lvl4pPr>
            <a:lvl5pPr marL="0" indent="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831850" y="4589462"/>
            <a:ext cx="10515600" cy="1500192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839787" y="1681163"/>
            <a:ext cx="5157790" cy="823917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0">
              <a:buSzTx/>
              <a:buFontTx/>
              <a:buNone/>
              <a:defRPr b="1" sz="2400"/>
            </a:lvl2pPr>
            <a:lvl3pPr marL="0" indent="0">
              <a:buSzTx/>
              <a:buFontTx/>
              <a:buNone/>
              <a:defRPr b="1" sz="2400"/>
            </a:lvl3pPr>
            <a:lvl4pPr marL="0" indent="0">
              <a:buSzTx/>
              <a:buFontTx/>
              <a:buNone/>
              <a:defRPr b="1" sz="2400"/>
            </a:lvl4pPr>
            <a:lvl5pPr marL="0" indent="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6172200" y="1681163"/>
            <a:ext cx="5183188" cy="823914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5183187" y="987425"/>
            <a:ext cx="6172204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5183187" y="987425"/>
            <a:ext cx="6172204" cy="4873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839787" y="2057400"/>
            <a:ext cx="3932240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95181" y="6414762"/>
            <a:ext cx="258620" cy="248301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4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Box 7"/>
          <p:cNvSpPr txBox="1"/>
          <p:nvPr/>
        </p:nvSpPr>
        <p:spPr>
          <a:xfrm>
            <a:off x="1030511" y="3016174"/>
            <a:ext cx="10405111" cy="30908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b="1" sz="40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Global Hand Teaching Programme</a:t>
            </a:r>
            <a:endParaRPr sz="2800"/>
          </a:p>
          <a:p>
            <a:pPr>
              <a:defRPr b="1" sz="40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  <a:p>
            <a:pPr>
              <a:defRPr b="1" sz="40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  <a:p>
            <a:pPr>
              <a:defRPr b="1" sz="40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Building a Team</a:t>
            </a:r>
          </a:p>
        </p:txBody>
      </p:sp>
      <p:pic>
        <p:nvPicPr>
          <p:cNvPr id="95" name="Picture 8" descr="Picture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62037" y="685800"/>
            <a:ext cx="2359026" cy="1568450"/>
          </a:xfrm>
          <a:prstGeom prst="rect">
            <a:avLst/>
          </a:prstGeom>
          <a:ln w="12700">
            <a:miter lim="400000"/>
          </a:ln>
        </p:spPr>
      </p:pic>
      <p:pic>
        <p:nvPicPr>
          <p:cNvPr id="96" name="Picture 10" descr="Picture 10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975996" y="235763"/>
            <a:ext cx="3714025" cy="246852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Box 3"/>
          <p:cNvSpPr txBox="1"/>
          <p:nvPr/>
        </p:nvSpPr>
        <p:spPr>
          <a:xfrm>
            <a:off x="960119" y="530226"/>
            <a:ext cx="8923975" cy="497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32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Case 1</a:t>
            </a:r>
          </a:p>
        </p:txBody>
      </p:sp>
      <p:sp>
        <p:nvSpPr>
          <p:cNvPr id="99" name="Straight Connector 7"/>
          <p:cNvSpPr/>
          <p:nvPr/>
        </p:nvSpPr>
        <p:spPr>
          <a:xfrm>
            <a:off x="993773" y="1376362"/>
            <a:ext cx="10352092" cy="3"/>
          </a:xfrm>
          <a:prstGeom prst="line">
            <a:avLst/>
          </a:prstGeom>
          <a:ln>
            <a:solidFill>
              <a:srgbClr val="6D102F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0" name="Straight Connector 8"/>
          <p:cNvSpPr/>
          <p:nvPr/>
        </p:nvSpPr>
        <p:spPr>
          <a:xfrm>
            <a:off x="993773" y="5884862"/>
            <a:ext cx="10352092" cy="3"/>
          </a:xfrm>
          <a:prstGeom prst="line">
            <a:avLst/>
          </a:prstGeom>
          <a:ln>
            <a:solidFill>
              <a:srgbClr val="6D102F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101" name="Picture 9" descr="Picture 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14400" y="6121400"/>
            <a:ext cx="2517775" cy="474663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TextBox 10"/>
          <p:cNvSpPr txBox="1"/>
          <p:nvPr/>
        </p:nvSpPr>
        <p:spPr>
          <a:xfrm>
            <a:off x="138288" y="1859706"/>
            <a:ext cx="6142670" cy="3692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2900" indent="-342900">
              <a:buSzPct val="100000"/>
              <a:buFont typeface="Arial"/>
              <a:buChar char="•"/>
              <a:defRPr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You are managing an acute paediatric hand trauma patient in the hospital </a:t>
            </a:r>
          </a:p>
          <a:p>
            <a:pPr marL="342900" indent="-342900">
              <a:buSzPct val="100000"/>
              <a:buFont typeface="Arial"/>
              <a:buChar char="•"/>
              <a:defRPr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  <a:p>
            <a:pPr marL="342900" indent="-342900">
              <a:buSzPct val="100000"/>
              <a:buFont typeface="Arial"/>
              <a:buChar char="•"/>
              <a:defRPr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Who will be involved in the team throughout this patient’s journey?</a:t>
            </a:r>
          </a:p>
          <a:p>
            <a:pPr marL="342900" indent="-342900">
              <a:buSzPct val="100000"/>
              <a:buFont typeface="Arial"/>
              <a:buChar char="•"/>
              <a:defRPr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What makes a good team?</a:t>
            </a:r>
          </a:p>
          <a:p>
            <a:pPr marL="342900" indent="-342900">
              <a:buSzPct val="100000"/>
              <a:buFont typeface="Arial"/>
              <a:buChar char="•"/>
              <a:defRPr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What makes a good leader?</a:t>
            </a:r>
          </a:p>
          <a:p>
            <a:pPr marL="342900" indent="-342900">
              <a:buSzPct val="100000"/>
              <a:buFont typeface="Arial"/>
              <a:buChar char="•"/>
              <a:defRPr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What do you understand by the term non operative technical skills?</a:t>
            </a:r>
          </a:p>
          <a:p>
            <a:pPr marL="342900" indent="-342900">
              <a:buSzPct val="100000"/>
              <a:buFont typeface="Arial"/>
              <a:buChar char="•"/>
              <a:defRPr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Whats the difference between leadership and management?</a:t>
            </a:r>
          </a:p>
        </p:txBody>
      </p:sp>
      <p:sp>
        <p:nvSpPr>
          <p:cNvPr id="103" name="TextBox 11"/>
          <p:cNvSpPr txBox="1"/>
          <p:nvPr/>
        </p:nvSpPr>
        <p:spPr>
          <a:xfrm>
            <a:off x="9616757" y="6110287"/>
            <a:ext cx="1683389" cy="3401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r">
              <a:defRPr sz="20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bssh.ac.uk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62037" y="685800"/>
            <a:ext cx="2359026" cy="1568450"/>
          </a:xfrm>
          <a:prstGeom prst="rect">
            <a:avLst/>
          </a:prstGeom>
          <a:ln w="12700">
            <a:miter lim="400000"/>
          </a:ln>
        </p:spPr>
      </p:pic>
      <p:sp>
        <p:nvSpPr>
          <p:cNvPr id="106" name="TextBox 4"/>
          <p:cNvSpPr txBox="1"/>
          <p:nvPr/>
        </p:nvSpPr>
        <p:spPr>
          <a:xfrm>
            <a:off x="1107756" y="3165475"/>
            <a:ext cx="7676199" cy="6449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 sz="20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For further information please </a:t>
            </a:r>
            <a:endParaRPr sz="2800"/>
          </a:p>
          <a:p>
            <a:pPr>
              <a:defRPr b="1" sz="20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get in touch via the channels below:</a:t>
            </a:r>
          </a:p>
        </p:txBody>
      </p:sp>
      <p:pic>
        <p:nvPicPr>
          <p:cNvPr id="107" name="Picture 6" descr="Picture 6"/>
          <p:cNvPicPr>
            <a:picLocks noChangeAspect="1"/>
          </p:cNvPicPr>
          <p:nvPr/>
        </p:nvPicPr>
        <p:blipFill>
          <a:blip r:embed="rId3">
            <a:extLst/>
          </a:blip>
          <a:srcRect l="0" t="31161" r="0" b="0"/>
          <a:stretch>
            <a:fillRect/>
          </a:stretch>
        </p:blipFill>
        <p:spPr>
          <a:xfrm>
            <a:off x="757237" y="4784725"/>
            <a:ext cx="8848726" cy="1803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