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62" r:id="rId6"/>
    <p:sldId id="258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71"/>
    <p:restoredTop sz="85572"/>
  </p:normalViewPr>
  <p:slideViewPr>
    <p:cSldViewPr snapToGrid="0" snapToObjects="1">
      <p:cViewPr varScale="1">
        <p:scale>
          <a:sx n="63" d="100"/>
          <a:sy n="63" d="100"/>
        </p:scale>
        <p:origin x="19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">
            <a:extLst>
              <a:ext uri="{FF2B5EF4-FFF2-40B4-BE49-F238E27FC236}">
                <a16:creationId xmlns:a16="http://schemas.microsoft.com/office/drawing/2014/main" id="{D8CE93E6-3BDB-CF3C-630B-B3E94285F0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875311C5-DCC4-32DA-7BC2-572BE500DE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893C44BE-07F6-471A-5439-4E3A83F3DE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26AB89E1-DC24-64DE-0DC1-F9425B2E978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Image:</a:t>
            </a:r>
          </a:p>
          <a:p>
            <a:pPr>
              <a:spcBef>
                <a:spcPct val="0"/>
              </a:spcBef>
            </a:pPr>
            <a:r>
              <a:rPr lang="en-US" altLang="en-US"/>
              <a:t>https://litfl.com/fingertip-injury/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Relevant anatomy:</a:t>
            </a:r>
          </a:p>
          <a:p>
            <a:pPr>
              <a:spcBef>
                <a:spcPct val="0"/>
              </a:spcBef>
            </a:pPr>
            <a:r>
              <a:rPr lang="en-GB" altLang="es-ES" sz="1800">
                <a:latin typeface="MinionPro"/>
              </a:rPr>
              <a:t>At DIPJ level: digital artery &amp; nerve trifurcate. Volar skin protects underlying bone. Sensation crucial. Thus soft tissue cover and fingertip pulp bulk should be restored for optimum function.</a:t>
            </a:r>
            <a:endParaRPr lang="en-GB" altLang="es-ES"/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Management options?</a:t>
            </a:r>
          </a:p>
          <a:p>
            <a:pPr>
              <a:spcBef>
                <a:spcPct val="0"/>
              </a:spcBef>
            </a:pPr>
            <a:r>
              <a:rPr lang="en-GB" altLang="es-ES" sz="1800">
                <a:latin typeface="MinionPro"/>
              </a:rPr>
              <a:t>Small fingertip wounds: healing by secondary intention. (&lt;1 cm2 - may heal with daily dressings)</a:t>
            </a:r>
          </a:p>
          <a:p>
            <a:pPr>
              <a:spcBef>
                <a:spcPct val="0"/>
              </a:spcBef>
            </a:pPr>
            <a:r>
              <a:rPr lang="en-GB" altLang="es-ES" sz="1800">
                <a:latin typeface="MinionPro"/>
              </a:rPr>
              <a:t>If entire pulp involved: innervated cross-finger flap from the dorsum of the adjacent finger, homodigital island flap and a thenar flap. </a:t>
            </a:r>
            <a:endParaRPr lang="en-GB" altLang="es-ES"/>
          </a:p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A82FBC7D-F645-88B9-7163-E40A895B0D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BC1C8DA8-BAEB-24E8-733C-25823CC91E0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Image:</a:t>
            </a:r>
          </a:p>
          <a:p>
            <a:pPr>
              <a:spcBef>
                <a:spcPct val="0"/>
              </a:spcBef>
            </a:pPr>
            <a:r>
              <a:rPr lang="en-US" altLang="en-US"/>
              <a:t>https://www.orthobullets.com/shoulder-and-elbow/3082/lateral-epicondylitis-tennis-elbow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Complications:</a:t>
            </a:r>
          </a:p>
          <a:p>
            <a:pPr>
              <a:spcBef>
                <a:spcPct val="0"/>
              </a:spcBef>
            </a:pPr>
            <a:r>
              <a:rPr lang="en-US" altLang="en-US"/>
              <a:t>Hook nail – advancement of matrix to obtain coverage without adequate bony support</a:t>
            </a:r>
          </a:p>
          <a:p>
            <a:pPr>
              <a:spcBef>
                <a:spcPct val="0"/>
              </a:spcBef>
            </a:pPr>
            <a:r>
              <a:rPr lang="en-US" altLang="en-US"/>
              <a:t>Split nail – scarring of matrix following injury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309EBC9A-23E0-5501-3F65-2DAB15FEDE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670DF79D-74D6-BFA6-3ADF-8C5C1FA905F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s-ES"/>
              <a:t>https://www.orthobullets.com/hand/6109/nail-bed-injury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1374064C-77A6-428A-25A8-BF4320FCE0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9BD13B26-12C1-FE5A-D0F1-D525FC5686C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/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dirty="0"/>
              <a:t>Image: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dirty="0"/>
              <a:t>https://</a:t>
            </a:r>
            <a:r>
              <a:rPr lang="en-US" altLang="en-US" dirty="0" err="1"/>
              <a:t>www.orthobullets.com</a:t>
            </a:r>
            <a:r>
              <a:rPr lang="en-US" altLang="en-US" dirty="0"/>
              <a:t>/hand/6060/fingertip-amputations-and-finger-flaps</a:t>
            </a:r>
          </a:p>
          <a:p>
            <a:pPr>
              <a:spcBef>
                <a:spcPct val="0"/>
              </a:spcBef>
              <a:defRPr/>
            </a:pPr>
            <a:endParaRPr lang="en-US" altLang="en-US" dirty="0"/>
          </a:p>
          <a:p>
            <a:pPr>
              <a:spcBef>
                <a:spcPct val="0"/>
              </a:spcBef>
              <a:defRPr/>
            </a:pPr>
            <a:r>
              <a:rPr lang="en-US" altLang="en-US" dirty="0"/>
              <a:t>Treatment: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dirty="0"/>
              <a:t>Non-op – secondary intention healing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dirty="0"/>
              <a:t>Primary closure – revision amputation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dirty="0"/>
              <a:t>Full thickness skin grafting from (hypo)thenar region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dirty="0"/>
              <a:t>Flap reconstruction: </a:t>
            </a:r>
            <a:r>
              <a:rPr lang="en-GB" dirty="0">
                <a:solidFill>
                  <a:srgbClr val="000000"/>
                </a:solidFill>
              </a:rPr>
              <a:t>exposed bone or tendon where rongeuring bone proximally is not an option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dirty="0"/>
              <a:t>Flaps available:</a:t>
            </a:r>
          </a:p>
          <a:p>
            <a:pPr>
              <a:spcBef>
                <a:spcPct val="0"/>
              </a:spcBef>
              <a:defRPr/>
            </a:pPr>
            <a:r>
              <a:rPr lang="en-GB" i="1" dirty="0">
                <a:latin typeface="Roboto" panose="02000000000000000000" pitchFamily="2" charset="0"/>
              </a:rPr>
              <a:t>Straight or Dorsal Oblique laceration</a:t>
            </a:r>
            <a:r>
              <a:rPr lang="en-GB" dirty="0">
                <a:latin typeface="Roboto" panose="02000000000000000000" pitchFamily="2" charset="0"/>
              </a:rPr>
              <a:t>: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CC"/>
                </a:solidFill>
                <a:latin typeface="Roboto" panose="02000000000000000000" pitchFamily="2" charset="0"/>
              </a:rPr>
              <a:t>V-Y Advancement flap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CC"/>
                </a:solidFill>
                <a:latin typeface="Roboto" panose="02000000000000000000" pitchFamily="2" charset="0"/>
              </a:rPr>
              <a:t>Digital island artery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i="1" dirty="0">
                <a:latin typeface="Roboto" panose="02000000000000000000" pitchFamily="2" charset="0"/>
              </a:rPr>
              <a:t>Volar Oblique laceration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CC"/>
                </a:solidFill>
                <a:latin typeface="Roboto" panose="02000000000000000000" pitchFamily="2" charset="0"/>
              </a:rPr>
              <a:t>Cross finger flap </a:t>
            </a:r>
            <a:r>
              <a:rPr lang="en-GB" dirty="0">
                <a:solidFill>
                  <a:srgbClr val="000000"/>
                </a:solidFill>
                <a:latin typeface="Roboto" panose="02000000000000000000" pitchFamily="2" charset="0"/>
              </a:rPr>
              <a:t>(if &gt; 30 </a:t>
            </a:r>
            <a:r>
              <a:rPr lang="en-GB" dirty="0" err="1">
                <a:solidFill>
                  <a:srgbClr val="000000"/>
                </a:solidFill>
                <a:latin typeface="Roboto" panose="02000000000000000000" pitchFamily="2" charset="0"/>
              </a:rPr>
              <a:t>yrs</a:t>
            </a:r>
            <a:r>
              <a:rPr lang="en-GB" dirty="0">
                <a:solidFill>
                  <a:srgbClr val="000000"/>
                </a:solidFill>
                <a:latin typeface="Roboto" panose="02000000000000000000" pitchFamily="2" charset="0"/>
              </a:rPr>
              <a:t>) 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CC"/>
                </a:solidFill>
                <a:latin typeface="Roboto" panose="02000000000000000000" pitchFamily="2" charset="0"/>
              </a:rPr>
              <a:t>Thenar flap </a:t>
            </a:r>
            <a:r>
              <a:rPr lang="en-GB" dirty="0">
                <a:solidFill>
                  <a:srgbClr val="000000"/>
                </a:solidFill>
                <a:latin typeface="Roboto" panose="02000000000000000000" pitchFamily="2" charset="0"/>
              </a:rPr>
              <a:t>(if&lt; 30 </a:t>
            </a:r>
            <a:r>
              <a:rPr lang="en-GB" dirty="0" err="1">
                <a:solidFill>
                  <a:srgbClr val="000000"/>
                </a:solidFill>
                <a:latin typeface="Roboto" panose="02000000000000000000" pitchFamily="2" charset="0"/>
              </a:rPr>
              <a:t>yrs</a:t>
            </a:r>
            <a:r>
              <a:rPr lang="en-GB" dirty="0">
                <a:solidFill>
                  <a:srgbClr val="000000"/>
                </a:solidFill>
                <a:latin typeface="Roboto" panose="02000000000000000000" pitchFamily="2" charset="0"/>
              </a:rPr>
              <a:t>)</a:t>
            </a:r>
            <a:r>
              <a:rPr lang="en-GB" dirty="0">
                <a:solidFill>
                  <a:srgbClr val="0000CC"/>
                </a:solidFill>
                <a:latin typeface="Roboto" panose="02000000000000000000" pitchFamily="2" charset="0"/>
              </a:rPr>
              <a:t> 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Roboto" panose="02000000000000000000" pitchFamily="2" charset="0"/>
              </a:rPr>
              <a:t>Digital island artery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CC"/>
                </a:solidFill>
                <a:latin typeface="Roboto" panose="02000000000000000000" pitchFamily="2" charset="0"/>
              </a:rPr>
              <a:t>reverse cross finger</a:t>
            </a:r>
            <a:r>
              <a:rPr lang="en-GB" dirty="0">
                <a:latin typeface="Roboto" panose="02000000000000000000" pitchFamily="2" charset="0"/>
              </a:rPr>
              <a:t> (for nail bed sterile matrix and </a:t>
            </a:r>
            <a:r>
              <a:rPr lang="en-GB" dirty="0" err="1">
                <a:latin typeface="Roboto" panose="02000000000000000000" pitchFamily="2" charset="0"/>
              </a:rPr>
              <a:t>eponychial</a:t>
            </a:r>
            <a:r>
              <a:rPr lang="en-GB" dirty="0">
                <a:latin typeface="Roboto" panose="02000000000000000000" pitchFamily="2" charset="0"/>
              </a:rPr>
              <a:t> fold losses)</a:t>
            </a:r>
          </a:p>
          <a:p>
            <a:pPr>
              <a:spcBef>
                <a:spcPct val="0"/>
              </a:spcBef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30D865AE-2742-2D9B-EDC5-255C3C77B2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47DDBE76-7840-0FA7-EEE4-1E88E680BBC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B9694-B8E8-D02E-E057-BC949792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C31E7-7D25-42A1-B4E4-AC20AE2F9793}" type="datetimeFigureOut">
              <a:rPr lang="en-GB"/>
              <a:pPr>
                <a:defRPr/>
              </a:pPr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E6B6B-93B8-7535-B677-A26137CC0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05929-6E78-6E58-6D46-58421489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A5A86-24B5-4D6E-B04A-3FD0ACB9C4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585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4FBC8-E49D-0BBF-F059-DD01C823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FC426-992F-4789-8890-869FCFCF8505}" type="datetimeFigureOut">
              <a:rPr lang="en-GB"/>
              <a:pPr>
                <a:defRPr/>
              </a:pPr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43E8A-7A4E-5859-8FE5-AC9BC184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66AAB-9965-345C-3AC3-57D29A19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11AEA-BF44-4DC3-B021-203300C5CD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63397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54CBF-ED6C-6467-C817-B7FF42DBF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F7D2-B45B-4EC9-B213-883AB2E10EE3}" type="datetimeFigureOut">
              <a:rPr lang="en-GB"/>
              <a:pPr>
                <a:defRPr/>
              </a:pPr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96FFF-C1AF-2898-3FFA-FA46D6FE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28AA2-6294-BFDD-9413-56012CA7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5190B-D0A9-446F-A166-F621F96C6D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249535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B16D1-647B-629E-AD68-B58E65418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82C73-ED17-45BA-80CF-F0CB841C7927}" type="datetimeFigureOut">
              <a:rPr lang="en-GB"/>
              <a:pPr>
                <a:defRPr/>
              </a:pPr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E65F7-5AAC-01B9-6738-2433A887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0CD5F-E0BB-6688-3BA4-9A9A09F6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6F5CD-20C5-4948-BE20-BD0F7FE9D6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423766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3931A-2FED-D835-FBAE-EA1FA787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6717F-8CE7-43C8-B127-9B77B1E38A63}" type="datetimeFigureOut">
              <a:rPr lang="en-GB"/>
              <a:pPr>
                <a:defRPr/>
              </a:pPr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C68EF-82FD-BF29-11A7-CBA15FAB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AED01-3CBA-2ADA-179B-E6F7FE33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489DD-E794-48BD-AB7C-CA38D3F298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31819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89923D-7F77-D826-D1A9-ED5DE9F9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C011F-FE2E-48AE-A507-8EABDCE26D5F}" type="datetimeFigureOut">
              <a:rPr lang="en-GB"/>
              <a:pPr>
                <a:defRPr/>
              </a:pPr>
              <a:t>22/05/2023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C979E9-1E25-365C-BD2C-5BEFDF6F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6E4822-7CDE-B9CD-95FF-1CBFAB37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EDFDF-FD02-4AEF-BFBE-3179DE341D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8694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8553699-3577-0011-2F93-89829EEF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C4A0-EB40-47C8-8F96-FF5A54CDA74A}" type="datetimeFigureOut">
              <a:rPr lang="en-GB"/>
              <a:pPr>
                <a:defRPr/>
              </a:pPr>
              <a:t>22/05/2023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817346-9138-176E-D1A4-DC011715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509355-831C-5472-D86F-AAB64F63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80D9E-939E-438F-AB0C-74A93A5E11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06466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1045D28-4703-A922-91A8-DDF21738C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3DE93-47B1-49B2-BCDD-07B3A1E34D7C}" type="datetimeFigureOut">
              <a:rPr lang="en-GB"/>
              <a:pPr>
                <a:defRPr/>
              </a:pPr>
              <a:t>22/05/2023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AD0569-99F0-D498-4A70-D9B78D06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5C9563-6E3B-C0DA-D1EE-899A8B92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DAB88-E742-49C2-8417-228375A9D7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47618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66F228B-2996-61A2-B703-22C88754D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318BD-1A43-41A8-AE28-BC7BA8FB7B39}" type="datetimeFigureOut">
              <a:rPr lang="en-GB"/>
              <a:pPr>
                <a:defRPr/>
              </a:pPr>
              <a:t>22/05/2023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4167E4A-6417-084A-49F5-FAA8AB58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69F4A9-85F9-BEAD-9DFF-21467B12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8BE3B-3977-491B-AC50-5FD669C21D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51488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29972E-0313-CFBD-9BA1-70686F0B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6B11-2A63-446B-8FDE-F5B08480F8EB}" type="datetimeFigureOut">
              <a:rPr lang="en-GB"/>
              <a:pPr>
                <a:defRPr/>
              </a:pPr>
              <a:t>22/05/2023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8D42BC-EA22-5CC6-38AE-B2348D5A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E606E6-8C0B-A609-E43B-AC73F35C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ABA6-4068-464C-B6DF-23F1230B7B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80692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774A86-46ED-C986-885D-9C8D6A2C2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0F128-A868-499B-8AD6-3712F734667C}" type="datetimeFigureOut">
              <a:rPr lang="en-GB"/>
              <a:pPr>
                <a:defRPr/>
              </a:pPr>
              <a:t>22/05/2023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88CC46-9840-39C1-7057-4819272D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DFD39D-4277-C184-8C53-84597061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B1E28-A912-4AE8-BAEE-F255E86130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29908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E615CC4-0CAF-9E04-4023-F4E1C4A1EA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F60D73E-DF84-06C5-09FA-4EAD0399EC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2B2CC-F9C8-F056-E8FA-CEDB90879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16D5F1-32D9-48FD-81C9-78F8329C7363}" type="datetimeFigureOut">
              <a:rPr lang="en-GB"/>
              <a:pPr>
                <a:defRPr/>
              </a:pPr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CB28A-ADAB-9EEA-BD54-9C6030C27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CA49E-A017-7160-BA17-58A087FE5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984B104-0053-4FD2-9EF0-FC01CD6CAB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>
            <a:extLst>
              <a:ext uri="{FF2B5EF4-FFF2-40B4-BE49-F238E27FC236}">
                <a16:creationId xmlns:a16="http://schemas.microsoft.com/office/drawing/2014/main" id="{2BE56107-12E8-8B62-7745-9D16E94CC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811463"/>
            <a:ext cx="46561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6D102F"/>
                </a:solidFill>
              </a:rPr>
              <a:t>Global Hand Teaching Programme</a:t>
            </a:r>
          </a:p>
        </p:txBody>
      </p:sp>
      <p:pic>
        <p:nvPicPr>
          <p:cNvPr id="14338" name="Picture 8">
            <a:extLst>
              <a:ext uri="{FF2B5EF4-FFF2-40B4-BE49-F238E27FC236}">
                <a16:creationId xmlns:a16="http://schemas.microsoft.com/office/drawing/2014/main" id="{26FAC533-9630-A0FE-BE22-C2FACE841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9">
            <a:extLst>
              <a:ext uri="{FF2B5EF4-FFF2-40B4-BE49-F238E27FC236}">
                <a16:creationId xmlns:a16="http://schemas.microsoft.com/office/drawing/2014/main" id="{764BCEB0-11D0-FDF5-118B-D555E9EFF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4338638"/>
            <a:ext cx="77676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575958"/>
                </a:solidFill>
              </a:rPr>
              <a:t>Module 3.4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575958"/>
                </a:solidFill>
              </a:rPr>
              <a:t>Finger tip and nail injuries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575958"/>
                </a:solidFill>
              </a:rPr>
              <a:t>CBDs</a:t>
            </a:r>
          </a:p>
        </p:txBody>
      </p:sp>
      <p:pic>
        <p:nvPicPr>
          <p:cNvPr id="14340" name="Picture 10">
            <a:extLst>
              <a:ext uri="{FF2B5EF4-FFF2-40B4-BE49-F238E27FC236}">
                <a16:creationId xmlns:a16="http://schemas.microsoft.com/office/drawing/2014/main" id="{0FCF0CE7-01D5-6458-B826-0E4BB916A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2103438"/>
            <a:ext cx="44275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12">
            <a:extLst>
              <a:ext uri="{FF2B5EF4-FFF2-40B4-BE49-F238E27FC236}">
                <a16:creationId xmlns:a16="http://schemas.microsoft.com/office/drawing/2014/main" id="{EE91450E-CAFB-F04F-C7AB-A8C9E8FA8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6223000"/>
            <a:ext cx="77676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rgbClr val="575958"/>
                </a:solidFill>
              </a:rPr>
              <a:t>Source: Wide Awake Hand Surgery (Donald Lalonde)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>
            <a:extLst>
              <a:ext uri="{FF2B5EF4-FFF2-40B4-BE49-F238E27FC236}">
                <a16:creationId xmlns:a16="http://schemas.microsoft.com/office/drawing/2014/main" id="{F57CEC02-F73E-5584-1279-ADDF4D32C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0225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5B575B-E77C-F171-6FD4-9D5BD46F2343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CCF00C-840D-D862-2FFF-A05ABD3F898C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9">
            <a:extLst>
              <a:ext uri="{FF2B5EF4-FFF2-40B4-BE49-F238E27FC236}">
                <a16:creationId xmlns:a16="http://schemas.microsoft.com/office/drawing/2014/main" id="{1B5B02D4-E50E-EC31-F863-A1FE29774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0">
            <a:extLst>
              <a:ext uri="{FF2B5EF4-FFF2-40B4-BE49-F238E27FC236}">
                <a16:creationId xmlns:a16="http://schemas.microsoft.com/office/drawing/2014/main" id="{D4F0B4F0-6D5F-6DF1-5309-162B5B8B5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1547813"/>
            <a:ext cx="64960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rgbClr val="575958"/>
                </a:solidFill>
              </a:rPr>
              <a:t>A young female teenage patient presents to clinic after sustaining the injury on the right, having caught her fingertip in a car door.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80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rgbClr val="575958"/>
                </a:solidFill>
              </a:rPr>
              <a:t>In ED the pulp was sutured, however, now the skin has necrosed.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80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rgbClr val="575958"/>
                </a:solidFill>
              </a:rPr>
              <a:t>Describe the key relevant anatomy.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80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rgbClr val="575958"/>
                </a:solidFill>
              </a:rPr>
              <a:t>How would you assess this patient?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80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rgbClr val="575958"/>
                </a:solidFill>
              </a:rPr>
              <a:t>What are the options for management?</a:t>
            </a:r>
          </a:p>
        </p:txBody>
      </p:sp>
      <p:sp>
        <p:nvSpPr>
          <p:cNvPr id="15366" name="TextBox 11">
            <a:extLst>
              <a:ext uri="{FF2B5EF4-FFF2-40B4-BE49-F238E27FC236}">
                <a16:creationId xmlns:a16="http://schemas.microsoft.com/office/drawing/2014/main" id="{BC6280AC-964A-22EE-D3B4-14D69D612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15367" name="Picture 9" descr="Fingertip Injury • LITFL • Bamboozler">
            <a:extLst>
              <a:ext uri="{FF2B5EF4-FFF2-40B4-BE49-F238E27FC236}">
                <a16:creationId xmlns:a16="http://schemas.microsoft.com/office/drawing/2014/main" id="{755CE280-1731-5320-2914-4F7EE1071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2328863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>
            <a:extLst>
              <a:ext uri="{FF2B5EF4-FFF2-40B4-BE49-F238E27FC236}">
                <a16:creationId xmlns:a16="http://schemas.microsoft.com/office/drawing/2014/main" id="{2ACFAB55-1BB6-E438-D8D2-7C8E2A75D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0225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43C25E-2DDC-21F8-D7E5-AB44B5C4C0FD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749600-C29C-4FBF-D9B3-50C5BCC45FC8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9">
            <a:extLst>
              <a:ext uri="{FF2B5EF4-FFF2-40B4-BE49-F238E27FC236}">
                <a16:creationId xmlns:a16="http://schemas.microsoft.com/office/drawing/2014/main" id="{E5E9A1C6-E551-7456-D8B0-BED48E27D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0">
            <a:extLst>
              <a:ext uri="{FF2B5EF4-FFF2-40B4-BE49-F238E27FC236}">
                <a16:creationId xmlns:a16="http://schemas.microsoft.com/office/drawing/2014/main" id="{03088401-FA48-4516-E3FD-1EA861377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1592263"/>
            <a:ext cx="8002588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rgbClr val="575958"/>
                </a:solidFill>
              </a:rPr>
              <a:t>A patient presents to the emergency department with a nailbed crush injury. How would you assess this patient?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80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rgbClr val="575958"/>
                </a:solidFill>
              </a:rPr>
              <a:t>What workup would this patient require?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80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rgbClr val="575958"/>
                </a:solidFill>
              </a:rPr>
              <a:t>Discuss the relevant anatomy of the nailbed and surrounding tissue. What are the components of the nail matrix?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80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rgbClr val="575958"/>
                </a:solidFill>
              </a:rPr>
              <a:t>If the patient had an isolated subungual haematoma, what are the treatment options?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80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rgbClr val="575958"/>
                </a:solidFill>
              </a:rPr>
              <a:t>In this patient with a nailbed laceration what is the most appropriate treatment?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80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rgbClr val="575958"/>
                </a:solidFill>
              </a:rPr>
              <a:t>What complications may arise from nailbed injury and repair?</a:t>
            </a:r>
          </a:p>
        </p:txBody>
      </p:sp>
      <p:sp>
        <p:nvSpPr>
          <p:cNvPr id="17414" name="TextBox 11">
            <a:extLst>
              <a:ext uri="{FF2B5EF4-FFF2-40B4-BE49-F238E27FC236}">
                <a16:creationId xmlns:a16="http://schemas.microsoft.com/office/drawing/2014/main" id="{71ED8BF8-A162-0E91-32DD-C8B83F1F2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17415" name="Picture 9">
            <a:extLst>
              <a:ext uri="{FF2B5EF4-FFF2-40B4-BE49-F238E27FC236}">
                <a16:creationId xmlns:a16="http://schemas.microsoft.com/office/drawing/2014/main" id="{B34ACB76-3E7A-E525-9CFC-4F0D60249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433638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extLst>
              <a:ext uri="{FF2B5EF4-FFF2-40B4-BE49-F238E27FC236}">
                <a16:creationId xmlns:a16="http://schemas.microsoft.com/office/drawing/2014/main" id="{B40580A9-DA81-7FB4-A96B-666A34459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1276350"/>
            <a:ext cx="75311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>
            <a:extLst>
              <a:ext uri="{FF2B5EF4-FFF2-40B4-BE49-F238E27FC236}">
                <a16:creationId xmlns:a16="http://schemas.microsoft.com/office/drawing/2014/main" id="{7FD73223-E76B-7C8C-C321-D69B20EA7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0225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90F102-C582-BB2D-7A84-8946633C3609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F2108E-26D6-82EC-1FF3-8FB4D8EF9F6D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9">
            <a:extLst>
              <a:ext uri="{FF2B5EF4-FFF2-40B4-BE49-F238E27FC236}">
                <a16:creationId xmlns:a16="http://schemas.microsoft.com/office/drawing/2014/main" id="{C3EFEFA7-3266-38E4-81D4-7F19EA95A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0">
            <a:extLst>
              <a:ext uri="{FF2B5EF4-FFF2-40B4-BE49-F238E27FC236}">
                <a16:creationId xmlns:a16="http://schemas.microsoft.com/office/drawing/2014/main" id="{37192951-79FA-B138-8875-F76954A8E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2098675"/>
            <a:ext cx="672782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rgbClr val="575958"/>
                </a:solidFill>
              </a:rPr>
              <a:t>A 38 year old male patient presents to the emergency department with a fingertip laceration injury. How would you assess this patient?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80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rgbClr val="575958"/>
                </a:solidFill>
              </a:rPr>
              <a:t>What workup would this patient require?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80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rgbClr val="575958"/>
                </a:solidFill>
              </a:rPr>
              <a:t>His clinical photographs are included on the right. What are the treatment options? What option do these photographs demonstrate?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80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rgbClr val="575958"/>
                </a:solidFill>
              </a:rPr>
              <a:t>What reconstructive options may be available for this patient?</a:t>
            </a:r>
          </a:p>
        </p:txBody>
      </p:sp>
      <p:sp>
        <p:nvSpPr>
          <p:cNvPr id="20486" name="TextBox 11">
            <a:extLst>
              <a:ext uri="{FF2B5EF4-FFF2-40B4-BE49-F238E27FC236}">
                <a16:creationId xmlns:a16="http://schemas.microsoft.com/office/drawing/2014/main" id="{15CD5364-BE71-878E-6E9F-51492BEF2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20487" name="Picture 2">
            <a:extLst>
              <a:ext uri="{FF2B5EF4-FFF2-40B4-BE49-F238E27FC236}">
                <a16:creationId xmlns:a16="http://schemas.microsoft.com/office/drawing/2014/main" id="{7C7F103E-6FA0-FAB5-B2FE-FF61B07F5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36"/>
          <a:stretch>
            <a:fillRect/>
          </a:stretch>
        </p:blipFill>
        <p:spPr bwMode="auto">
          <a:xfrm>
            <a:off x="7996238" y="1636713"/>
            <a:ext cx="386715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>
            <a:extLst>
              <a:ext uri="{FF2B5EF4-FFF2-40B4-BE49-F238E27FC236}">
                <a16:creationId xmlns:a16="http://schemas.microsoft.com/office/drawing/2014/main" id="{BB965A0A-3116-DFAD-1F78-C13F03EE6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4"/>
          <a:stretch>
            <a:fillRect/>
          </a:stretch>
        </p:blipFill>
        <p:spPr bwMode="auto">
          <a:xfrm>
            <a:off x="7969250" y="3779838"/>
            <a:ext cx="38671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>
            <a:extLst>
              <a:ext uri="{FF2B5EF4-FFF2-40B4-BE49-F238E27FC236}">
                <a16:creationId xmlns:a16="http://schemas.microsoft.com/office/drawing/2014/main" id="{503624C7-492E-9B19-BA83-EDBC82FAA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Box 4">
            <a:extLst>
              <a:ext uri="{FF2B5EF4-FFF2-40B4-BE49-F238E27FC236}">
                <a16:creationId xmlns:a16="http://schemas.microsoft.com/office/drawing/2014/main" id="{3477E8EB-6FFB-8732-F2A1-7909F204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165475"/>
            <a:ext cx="7767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6D102F"/>
                </a:solidFill>
              </a:rPr>
              <a:t>For further information please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6D102F"/>
                </a:solidFill>
              </a:rPr>
              <a:t>get in touch via the channels below:</a:t>
            </a:r>
          </a:p>
        </p:txBody>
      </p:sp>
      <p:pic>
        <p:nvPicPr>
          <p:cNvPr id="21507" name="Picture 6">
            <a:extLst>
              <a:ext uri="{FF2B5EF4-FFF2-40B4-BE49-F238E27FC236}">
                <a16:creationId xmlns:a16="http://schemas.microsoft.com/office/drawing/2014/main" id="{1288D1FB-2D55-5AB6-AD3B-4DD744AC2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7346</TotalTime>
  <Words>512</Words>
  <Application>Microsoft Office PowerPoint</Application>
  <PresentationFormat>Widescreen</PresentationFormat>
  <Paragraphs>74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George Hourston</cp:lastModifiedBy>
  <cp:revision>31</cp:revision>
  <dcterms:modified xsi:type="dcterms:W3CDTF">2023-05-22T14:47:12Z</dcterms:modified>
  <cp:category/>
</cp:coreProperties>
</file>