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4"/>
  </p:notesMasterIdLst>
  <p:sldIdLst>
    <p:sldId id="261" r:id="rId2"/>
    <p:sldId id="256" r:id="rId3"/>
    <p:sldId id="257" r:id="rId4"/>
    <p:sldId id="259" r:id="rId5"/>
    <p:sldId id="262" r:id="rId6"/>
    <p:sldId id="268" r:id="rId7"/>
    <p:sldId id="263" r:id="rId8"/>
    <p:sldId id="264" r:id="rId9"/>
    <p:sldId id="265" r:id="rId10"/>
    <p:sldId id="266" r:id="rId11"/>
    <p:sldId id="373" r:id="rId12"/>
    <p:sldId id="374" r:id="rId13"/>
    <p:sldId id="267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258" r:id="rId22"/>
    <p:sldId id="383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03"/>
    <p:restoredTop sz="94640"/>
  </p:normalViewPr>
  <p:slideViewPr>
    <p:cSldViewPr snapToGrid="0" snapToObjects="1">
      <p:cViewPr varScale="1">
        <p:scale>
          <a:sx n="53" d="100"/>
          <a:sy n="53" d="100"/>
        </p:scale>
        <p:origin x="20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3">
            <a:extLst>
              <a:ext uri="{FF2B5EF4-FFF2-40B4-BE49-F238E27FC236}">
                <a16:creationId xmlns:a16="http://schemas.microsoft.com/office/drawing/2014/main" xmlns="" id="{892191C7-BE48-4666-0A77-4AA74BA315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xmlns="" id="{D7A741AA-F43E-DC12-63A2-17220BDACE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521480071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89DB6B-EA85-FDD7-72E4-33D5714B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76972-B2DB-7646-AEFE-61260D663D55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CF93DF-2F9A-60F3-E098-CED8BFC7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45F649-DCDC-92D6-4146-EB74D514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283B7-0B87-1940-B4D8-9C9520F00B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139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6FDAE4-D041-7EF4-E966-87CA8D14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D090D-D5E1-B445-8B43-57411159AEC2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DE0A77-C573-BBD0-90DC-2724CBEA2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78E6D0-422A-4F40-5760-BD094812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5C21A-BD17-704F-8AE7-F9F00ECB1BC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13576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08A6E9-32C8-5DAC-79AF-5A333D75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730F7-30E0-A041-B44D-8638E4F456AA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2B8E0-26E9-9DF5-ED8E-0F383907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53ADE2-B923-3A8F-BE35-6EFEE59D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F7B3D-8238-6345-8753-B2F47EBAC20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203997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B1C86A-BDBB-F292-4EE7-76490B5AD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D5F7B-C840-0F49-8151-4593B5E561F5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9D8203-1B52-B4FC-A943-9F2BF9AB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377E5-CB8D-4288-6C80-EBCA1C24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CBE5B-1A3F-1E40-858F-B1E4BBF2F9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57803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25042D-274F-DE85-E36B-64C107BB8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5CD04-A4E7-A84C-AF1F-DE9B752911C9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772614-D9B7-4E6D-AA2D-9230A41F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269748-882E-35D4-1C08-F7C6CFB9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2FB76-0DB2-1147-B2E3-EAF8CA9896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300748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8B10998-D090-DE3C-C5A6-E69BC803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4306E-62DD-D348-8CAA-B4F68A7BAC68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2A68105-85F3-6242-0CC6-08C678DC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2382E1-57B6-8690-ADE6-EAA98067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05DBA-A449-B34F-B7ED-C118AE5DD2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528570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6DD47ED-9233-880E-783C-FD642B3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4E10D-97A9-8544-A8F2-E1B5B47F1683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73DBCFE-3C5D-9E9D-7637-CD7BEAED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78DD3D9-08E4-5822-6168-94E9CDA2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A83ED-9A2A-9840-B4B2-E41D21E1E94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10090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D83AB807-037A-EDE0-FE96-7507F334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B8B7C-90E8-034B-B580-3206DAB9B838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E4CA1744-C428-6B37-F77B-A38E7964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F3051BB-082D-E0E3-59A7-0AE09041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644AA-36D1-C348-815A-8F530703107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85821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1E96542-BEFE-2396-884F-E2571E9C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365FF-9CD7-5342-8AE6-85C4B386907F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51BBE33-51F3-AE7A-1381-B24802E0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1EA1FC5A-183E-226F-0008-F85CE4FDA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DAD5E-3D44-7D4C-AEA0-3264386E61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28563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5394411-428F-31A6-8780-E808F729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24D7B-410C-B540-832E-D1BFB614D19E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364F24F-B478-42CF-EE91-6D8DC1B9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55CF01A-D648-D810-BCC3-F4C36EE6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9CC08-1B66-3C42-9FDD-63CED22C00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24096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60D7AAB-6C38-22AA-4C1D-48EC0B4F0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0E1DB-0D47-1042-896B-6A4914FBAB0A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CACBF2A-E02A-5F40-D53F-A4817348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BAA0659-2AD8-E0FB-B8D8-50EAF52E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8F056-8B83-D94F-92D4-45E1E34C15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73156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EC961DD7-B210-BFC7-861C-5FC3C51F5C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3EE31E81-0B18-69BA-73A4-598D9CCBE6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87E1E5-58E1-A3F9-A8E7-2CFD97314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417F5C-6163-FD43-B675-A794B4183673}" type="datetimeFigureOut">
              <a:rPr lang="en-GB"/>
              <a:pPr>
                <a:defRPr/>
              </a:pPr>
              <a:t>21/01/2023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341437-9921-DEDE-D80A-0A1011D79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E41C3-7C99-7B85-195E-E976426A0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097B34C-495A-3346-92BF-3066D0EF2D2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s://s.surveyplanet.com/afx5henz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Principles of Hand 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BSSH Global Hand Surgery/ Therapy Teaching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Module 1 Basic Science of the Upper Limb</a:t>
            </a:r>
          </a:p>
          <a:p>
            <a:r>
              <a:rPr lang="en-US" dirty="0"/>
              <a:t>Week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4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xmlns="" id="{31B317C4-8895-305E-0364-351B3429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2DFDCD-8D00-9363-915D-3AA2B25FF59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F0FC08-B178-A971-574B-C960DD786602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9">
            <a:extLst>
              <a:ext uri="{FF2B5EF4-FFF2-40B4-BE49-F238E27FC236}">
                <a16:creationId xmlns:a16="http://schemas.microsoft.com/office/drawing/2014/main" xmlns="" id="{EE3AB415-DBFC-D6FD-D676-1D3272D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>
            <a:extLst>
              <a:ext uri="{FF2B5EF4-FFF2-40B4-BE49-F238E27FC236}">
                <a16:creationId xmlns:a16="http://schemas.microsoft.com/office/drawing/2014/main" xmlns="" id="{17B9255D-B400-218E-1471-6DC40BD5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1846768"/>
            <a:ext cx="953978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He has stiff MCP joints with tight dorsal joint capsules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How would you treat the MCP joint tightness?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How would you gain flexion?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Think about 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Splinting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Exercises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Activity</a:t>
            </a:r>
          </a:p>
          <a:p>
            <a:pPr marL="914400" lvl="2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5127" name="TextBox 11">
            <a:extLst>
              <a:ext uri="{FF2B5EF4-FFF2-40B4-BE49-F238E27FC236}">
                <a16:creationId xmlns:a16="http://schemas.microsoft.com/office/drawing/2014/main" xmlns="" id="{9CDD9677-AE3B-DFE7-5F5A-730FA7E8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4" name="Content Placeholder 9" descr="A close-up of a person's hand&#10;&#10;Description automatically generated with medium confidence">
            <a:extLst>
              <a:ext uri="{FF2B5EF4-FFF2-40B4-BE49-F238E27FC236}">
                <a16:creationId xmlns:a16="http://schemas.microsoft.com/office/drawing/2014/main" xmlns="" id="{7247D0FE-7318-6622-EF8A-AFF23A688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45781" y="2628522"/>
            <a:ext cx="4349769" cy="3256341"/>
          </a:xfrm>
        </p:spPr>
      </p:pic>
    </p:spTree>
    <p:extLst>
      <p:ext uri="{BB962C8B-B14F-4D97-AF65-F5344CB8AC3E}">
        <p14:creationId xmlns:p14="http://schemas.microsoft.com/office/powerpoint/2010/main" val="140176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xmlns="" id="{ABF0A1EE-D5D8-C9D5-327B-6388F570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C8E88EA-2120-2CC7-74B3-7202A5082ED9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0BEF114-EAF9-4B2C-3C78-DA9BF3D53CA8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xmlns="" id="{0E2E9D6D-F1B0-7319-0281-05EC1578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xmlns="" id="{0A167DC3-180D-E38F-63F2-361C5F34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46" y="1905754"/>
            <a:ext cx="776605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55 year old lady who fell over on the pavement onto her right dominant hand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She has undergone a Volar plate and screws 5 days ago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Would you start moving this patient at this stage?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What exercises might you prioritise and why?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xmlns="" id="{ACCC7361-8204-E6A9-AE56-F7B89034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BE4BF597-1215-E8EE-6FD4-5AE2FF67C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-389" r="17221" b="389"/>
          <a:stretch/>
        </p:blipFill>
        <p:spPr bwMode="auto">
          <a:xfrm>
            <a:off x="7294538" y="234988"/>
            <a:ext cx="2456316" cy="341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2294967A-CAF4-446C-6BA3-F83B031CD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23185"/>
          <a:stretch/>
        </p:blipFill>
        <p:spPr>
          <a:xfrm>
            <a:off x="9929813" y="2064751"/>
            <a:ext cx="2062068" cy="34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66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xmlns="" id="{31B317C4-8895-305E-0364-351B3429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2DFDCD-8D00-9363-915D-3AA2B25FF59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F0FC08-B178-A971-574B-C960DD786602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9">
            <a:extLst>
              <a:ext uri="{FF2B5EF4-FFF2-40B4-BE49-F238E27FC236}">
                <a16:creationId xmlns:a16="http://schemas.microsoft.com/office/drawing/2014/main" xmlns="" id="{EE3AB415-DBFC-D6FD-D676-1D3272D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>
            <a:extLst>
              <a:ext uri="{FF2B5EF4-FFF2-40B4-BE49-F238E27FC236}">
                <a16:creationId xmlns:a16="http://schemas.microsoft.com/office/drawing/2014/main" xmlns="" id="{17B9255D-B400-218E-1471-6DC40BD5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18" y="1713569"/>
            <a:ext cx="7970294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2000" dirty="0">
                <a:latin typeface="Calibri" charset="0"/>
              </a:rPr>
              <a:t>You provided a splint and asked the patient  to remove the splint 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latin typeface="Calibri" charset="0"/>
              </a:rPr>
              <a:t> every 2 hours for exercises.  Light function in the splint. </a:t>
            </a:r>
          </a:p>
          <a:p>
            <a:pPr eaLnBrk="1" hangingPunct="1">
              <a:lnSpc>
                <a:spcPct val="90000"/>
              </a:lnSpc>
            </a:pP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latin typeface="Calibri" charset="0"/>
              </a:rPr>
              <a:t>The patient returns 10 days later with: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latin typeface="Calibri" charset="0"/>
              </a:rPr>
              <a:t>Limited finger and thumb range of motion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latin typeface="Calibri" charset="0"/>
              </a:rPr>
              <a:t>Wrist extension 10          Wrist flexion 25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>
                <a:latin typeface="Calibri" charset="0"/>
              </a:rPr>
              <a:t>Supination 10                   Pronation  60</a:t>
            </a:r>
          </a:p>
          <a:p>
            <a:pPr eaLnBrk="1" hangingPunct="1">
              <a:lnSpc>
                <a:spcPct val="90000"/>
              </a:lnSpc>
            </a:pP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latin typeface="Calibri" charset="0"/>
              </a:rPr>
              <a:t>Which of these complications would you prioritise at this stage?</a:t>
            </a:r>
          </a:p>
          <a:p>
            <a:pPr eaLnBrk="1" hangingPunct="1">
              <a:lnSpc>
                <a:spcPct val="90000"/>
              </a:lnSpc>
            </a:pP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latin typeface="Calibri" charset="0"/>
              </a:rPr>
              <a:t>How would you treat them?</a:t>
            </a:r>
          </a:p>
          <a:p>
            <a:pPr marL="914400" lvl="2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5127" name="TextBox 11">
            <a:extLst>
              <a:ext uri="{FF2B5EF4-FFF2-40B4-BE49-F238E27FC236}">
                <a16:creationId xmlns:a16="http://schemas.microsoft.com/office/drawing/2014/main" xmlns="" id="{9CDD9677-AE3B-DFE7-5F5A-730FA7E8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F8F96EA2-2D8D-FBCA-9F62-BDF352F91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400" t="7914" r="38173" b="12149"/>
          <a:stretch/>
        </p:blipFill>
        <p:spPr>
          <a:xfrm>
            <a:off x="9702966" y="1116013"/>
            <a:ext cx="1792998" cy="4861403"/>
          </a:xfrm>
        </p:spPr>
      </p:pic>
    </p:spTree>
    <p:extLst>
      <p:ext uri="{BB962C8B-B14F-4D97-AF65-F5344CB8AC3E}">
        <p14:creationId xmlns:p14="http://schemas.microsoft.com/office/powerpoint/2010/main" val="65046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>
            <a:extLst>
              <a:ext uri="{FF2B5EF4-FFF2-40B4-BE49-F238E27FC236}">
                <a16:creationId xmlns:a16="http://schemas.microsoft.com/office/drawing/2014/main" xmlns="" id="{170BCAA7-6409-008B-BE6F-A7631A177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71B4CD5-62B0-05BB-5FC4-A296AA326A4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6A8EEE9-9D5F-0846-AD87-307CD8709B51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9">
            <a:extLst>
              <a:ext uri="{FF2B5EF4-FFF2-40B4-BE49-F238E27FC236}">
                <a16:creationId xmlns:a16="http://schemas.microsoft.com/office/drawing/2014/main" xmlns="" id="{C41AD79F-8F17-CDE7-55A2-0F523046C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10">
            <a:extLst>
              <a:ext uri="{FF2B5EF4-FFF2-40B4-BE49-F238E27FC236}">
                <a16:creationId xmlns:a16="http://schemas.microsoft.com/office/drawing/2014/main" xmlns="" id="{24E5A977-5E3B-FDAB-9615-103350B34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1811338"/>
            <a:ext cx="7766050" cy="354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GB" sz="2000" dirty="0">
                <a:latin typeface="Calibri" charset="0"/>
              </a:rPr>
              <a:t>6 weeks after ORIF:</a:t>
            </a:r>
          </a:p>
          <a:p>
            <a:pPr eaLnBrk="1" hangingPunct="1">
              <a:lnSpc>
                <a:spcPct val="80000"/>
              </a:lnSpc>
            </a:pP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latin typeface="Calibri" charset="0"/>
              </a:rPr>
              <a:t>Wrist and hand ROM has markedly improved apart from: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dirty="0">
                <a:latin typeface="Calibri" charset="0"/>
              </a:rPr>
              <a:t>Supination – now 40°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dirty="0">
                <a:latin typeface="Calibri" charset="0"/>
              </a:rPr>
              <a:t>Thumb composite flexion limited</a:t>
            </a:r>
          </a:p>
          <a:p>
            <a:pPr eaLnBrk="1" hangingPunct="1">
              <a:lnSpc>
                <a:spcPct val="80000"/>
              </a:lnSpc>
            </a:pP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latin typeface="Calibri" charset="0"/>
              </a:rPr>
              <a:t>She has a thick, sensitive scar </a:t>
            </a:r>
            <a:r>
              <a:rPr lang="en-GB" sz="2000" dirty="0" err="1">
                <a:latin typeface="Calibri" charset="0"/>
              </a:rPr>
              <a:t>volarly</a:t>
            </a: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latin typeface="Calibri" charset="0"/>
              </a:rPr>
              <a:t>She is struggling with weakness in function </a:t>
            </a:r>
          </a:p>
          <a:p>
            <a:pPr eaLnBrk="1" hangingPunct="1">
              <a:lnSpc>
                <a:spcPct val="80000"/>
              </a:lnSpc>
            </a:pP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latin typeface="Calibri" charset="0"/>
              </a:rPr>
              <a:t>What would you do in this session</a:t>
            </a:r>
          </a:p>
          <a:p>
            <a:pPr eaLnBrk="1" hangingPunct="1">
              <a:lnSpc>
                <a:spcPct val="80000"/>
              </a:lnSpc>
            </a:pPr>
            <a:endParaRPr lang="en-GB" sz="20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>
                <a:latin typeface="Calibri" charset="0"/>
              </a:rPr>
              <a:t>What would you prescribe as a home programme</a:t>
            </a:r>
          </a:p>
        </p:txBody>
      </p:sp>
      <p:sp>
        <p:nvSpPr>
          <p:cNvPr id="6151" name="TextBox 11">
            <a:extLst>
              <a:ext uri="{FF2B5EF4-FFF2-40B4-BE49-F238E27FC236}">
                <a16:creationId xmlns:a16="http://schemas.microsoft.com/office/drawing/2014/main" xmlns="" id="{57C22A75-7237-D940-C86E-2E7B398E9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4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552ECAA4-477E-351B-879C-82A53F00C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400" t="7914" r="38173" b="12149"/>
          <a:stretch/>
        </p:blipFill>
        <p:spPr>
          <a:xfrm>
            <a:off x="9925264" y="1253331"/>
            <a:ext cx="1604906" cy="4351338"/>
          </a:xfrm>
        </p:spPr>
      </p:pic>
    </p:spTree>
    <p:extLst>
      <p:ext uri="{BB962C8B-B14F-4D97-AF65-F5344CB8AC3E}">
        <p14:creationId xmlns:p14="http://schemas.microsoft.com/office/powerpoint/2010/main" val="2415474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>
            <a:extLst>
              <a:ext uri="{FF2B5EF4-FFF2-40B4-BE49-F238E27FC236}">
                <a16:creationId xmlns:a16="http://schemas.microsoft.com/office/drawing/2014/main" xmlns="" id="{170BCAA7-6409-008B-BE6F-A7631A177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71B4CD5-62B0-05BB-5FC4-A296AA326A4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6A8EEE9-9D5F-0846-AD87-307CD8709B51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9">
            <a:extLst>
              <a:ext uri="{FF2B5EF4-FFF2-40B4-BE49-F238E27FC236}">
                <a16:creationId xmlns:a16="http://schemas.microsoft.com/office/drawing/2014/main" xmlns="" id="{C41AD79F-8F17-CDE7-55A2-0F523046C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10">
            <a:extLst>
              <a:ext uri="{FF2B5EF4-FFF2-40B4-BE49-F238E27FC236}">
                <a16:creationId xmlns:a16="http://schemas.microsoft.com/office/drawing/2014/main" xmlns="" id="{24E5A977-5E3B-FDAB-9615-103350B34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1811338"/>
            <a:ext cx="77660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23 year old woman dislocated her PIPJ 4 days ago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It has been relocated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What features do you observe?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Describe the grades of ligament injury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How would you treat each one differently in therapy?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6151" name="TextBox 11">
            <a:extLst>
              <a:ext uri="{FF2B5EF4-FFF2-40B4-BE49-F238E27FC236}">
                <a16:creationId xmlns:a16="http://schemas.microsoft.com/office/drawing/2014/main" xmlns="" id="{57C22A75-7237-D940-C86E-2E7B398E9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3" name="Picture 8" descr="PIPJ dislocations 005">
            <a:extLst>
              <a:ext uri="{FF2B5EF4-FFF2-40B4-BE49-F238E27FC236}">
                <a16:creationId xmlns:a16="http://schemas.microsoft.com/office/drawing/2014/main" xmlns="" id="{C54A0BA9-52A6-E5A0-AB8C-F6DDDE681B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r="16527"/>
          <a:stretch>
            <a:fillRect/>
          </a:stretch>
        </p:blipFill>
        <p:spPr>
          <a:xfrm>
            <a:off x="6898917" y="300038"/>
            <a:ext cx="3559533" cy="3022600"/>
          </a:xfrm>
          <a:noFill/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xmlns="" id="{CDB7234B-BFCF-91A1-BB35-41018F83B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39703"/>
          <a:stretch/>
        </p:blipFill>
        <p:spPr>
          <a:xfrm>
            <a:off x="9571038" y="2367259"/>
            <a:ext cx="2379497" cy="37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33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xmlns="" id="{ABF0A1EE-D5D8-C9D5-327B-6388F570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C8E88EA-2120-2CC7-74B3-7202A5082ED9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0BEF114-EAF9-4B2C-3C78-DA9BF3D53CA8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xmlns="" id="{0E2E9D6D-F1B0-7319-0281-05EC1578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xmlns="" id="{0A167DC3-180D-E38F-63F2-361C5F34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46" y="1905754"/>
            <a:ext cx="77660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What are the main complications following PIPJ dislocation?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How would you treat this patient  at 4 days post injury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What would you modify at 3 weeks post injury?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Think splint, exercises, function, advice </a:t>
            </a: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xmlns="" id="{ACCC7361-8204-E6A9-AE56-F7B89034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6" name="Picture 4" descr="103_0339">
            <a:extLst>
              <a:ext uri="{FF2B5EF4-FFF2-40B4-BE49-F238E27FC236}">
                <a16:creationId xmlns:a16="http://schemas.microsoft.com/office/drawing/2014/main" xmlns="" id="{F1419AF6-F24E-EA51-C908-E0D6535501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7" b="10546"/>
          <a:stretch/>
        </p:blipFill>
        <p:spPr>
          <a:xfrm>
            <a:off x="7742238" y="973136"/>
            <a:ext cx="3657600" cy="2112061"/>
          </a:xfrm>
          <a:noFill/>
        </p:spPr>
      </p:pic>
      <p:pic>
        <p:nvPicPr>
          <p:cNvPr id="7" name="Picture 7" descr="103_0340">
            <a:extLst>
              <a:ext uri="{FF2B5EF4-FFF2-40B4-BE49-F238E27FC236}">
                <a16:creationId xmlns:a16="http://schemas.microsoft.com/office/drawing/2014/main" xmlns="" id="{3D66DD44-C460-F941-23AF-F70B84996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1"/>
          <a:stretch>
            <a:fillRect/>
          </a:stretch>
        </p:blipFill>
        <p:spPr>
          <a:xfrm>
            <a:off x="6888447" y="3503261"/>
            <a:ext cx="3041366" cy="2251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709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xmlns="" id="{31B317C4-8895-305E-0364-351B3429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2DFDCD-8D00-9363-915D-3AA2B25FF59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F0FC08-B178-A971-574B-C960DD786602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9">
            <a:extLst>
              <a:ext uri="{FF2B5EF4-FFF2-40B4-BE49-F238E27FC236}">
                <a16:creationId xmlns:a16="http://schemas.microsoft.com/office/drawing/2014/main" xmlns="" id="{EE3AB415-DBFC-D6FD-D676-1D3272D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>
            <a:extLst>
              <a:ext uri="{FF2B5EF4-FFF2-40B4-BE49-F238E27FC236}">
                <a16:creationId xmlns:a16="http://schemas.microsoft.com/office/drawing/2014/main" xmlns="" id="{17B9255D-B400-218E-1471-6DC40BD5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1846768"/>
            <a:ext cx="953978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What features do you observe?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What diagnosis would you give and why?</a:t>
            </a:r>
          </a:p>
          <a:p>
            <a:pPr marL="914400" lvl="2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5127" name="TextBox 11">
            <a:extLst>
              <a:ext uri="{FF2B5EF4-FFF2-40B4-BE49-F238E27FC236}">
                <a16:creationId xmlns:a16="http://schemas.microsoft.com/office/drawing/2014/main" xmlns="" id="{9CDD9677-AE3B-DFE7-5F5A-730FA7E8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5" name="Content Placeholder 4" descr="A picture containing person, holding, hand, black&#10;&#10;Description automatically generated">
            <a:extLst>
              <a:ext uri="{FF2B5EF4-FFF2-40B4-BE49-F238E27FC236}">
                <a16:creationId xmlns:a16="http://schemas.microsoft.com/office/drawing/2014/main" xmlns="" id="{EFD0C4A0-609C-F858-A7E1-E1F260D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13434" y="1817967"/>
            <a:ext cx="3715208" cy="2786406"/>
          </a:xfrm>
        </p:spPr>
      </p:pic>
    </p:spTree>
    <p:extLst>
      <p:ext uri="{BB962C8B-B14F-4D97-AF65-F5344CB8AC3E}">
        <p14:creationId xmlns:p14="http://schemas.microsoft.com/office/powerpoint/2010/main" val="3933755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xmlns="" id="{31B317C4-8895-305E-0364-351B3429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2DFDCD-8D00-9363-915D-3AA2B25FF59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F0FC08-B178-A971-574B-C960DD786602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9">
            <a:extLst>
              <a:ext uri="{FF2B5EF4-FFF2-40B4-BE49-F238E27FC236}">
                <a16:creationId xmlns:a16="http://schemas.microsoft.com/office/drawing/2014/main" xmlns="" id="{EE3AB415-DBFC-D6FD-D676-1D3272D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>
            <a:extLst>
              <a:ext uri="{FF2B5EF4-FFF2-40B4-BE49-F238E27FC236}">
                <a16:creationId xmlns:a16="http://schemas.microsoft.com/office/drawing/2014/main" xmlns="" id="{17B9255D-B400-218E-1471-6DC40BD5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46768"/>
            <a:ext cx="667375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How long would you immobilise for: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Would you immobilise a bony and tendinous mallet for the same time?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How would you wean the patient after immobilisation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Discuss the expected results from mallet finger injuries </a:t>
            </a:r>
          </a:p>
          <a:p>
            <a:pPr marL="914400" lvl="2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5127" name="TextBox 11">
            <a:extLst>
              <a:ext uri="{FF2B5EF4-FFF2-40B4-BE49-F238E27FC236}">
                <a16:creationId xmlns:a16="http://schemas.microsoft.com/office/drawing/2014/main" xmlns="" id="{9CDD9677-AE3B-DFE7-5F5A-730FA7E8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5" name="Content Placeholder 4" descr="A picture containing person, holding, hand, black&#10;&#10;Description automatically generated">
            <a:extLst>
              <a:ext uri="{FF2B5EF4-FFF2-40B4-BE49-F238E27FC236}">
                <a16:creationId xmlns:a16="http://schemas.microsoft.com/office/drawing/2014/main" xmlns="" id="{EFD0C4A0-609C-F858-A7E1-E1F260D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747" t="27575" r="11885"/>
          <a:stretch/>
        </p:blipFill>
        <p:spPr>
          <a:xfrm>
            <a:off x="9313377" y="347662"/>
            <a:ext cx="2242806" cy="2018055"/>
          </a:xfrm>
        </p:spPr>
      </p:pic>
      <p:pic>
        <p:nvPicPr>
          <p:cNvPr id="3" name="Picture 2" descr="A picture containing person, indoor, hand&#10;&#10;Description automatically generated">
            <a:extLst>
              <a:ext uri="{FF2B5EF4-FFF2-40B4-BE49-F238E27FC236}">
                <a16:creationId xmlns:a16="http://schemas.microsoft.com/office/drawing/2014/main" xmlns="" id="{6F590199-8F26-6B51-CD5B-14C5266CB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27" t="2351" r="15521" b="18854"/>
          <a:stretch/>
        </p:blipFill>
        <p:spPr>
          <a:xfrm>
            <a:off x="7953777" y="2626067"/>
            <a:ext cx="3234521" cy="29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59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xmlns="" id="{31B317C4-8895-305E-0364-351B3429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2DFDCD-8D00-9363-915D-3AA2B25FF59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F0FC08-B178-A971-574B-C960DD786602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9">
            <a:extLst>
              <a:ext uri="{FF2B5EF4-FFF2-40B4-BE49-F238E27FC236}">
                <a16:creationId xmlns:a16="http://schemas.microsoft.com/office/drawing/2014/main" xmlns="" id="{EE3AB415-DBFC-D6FD-D676-1D3272D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>
            <a:extLst>
              <a:ext uri="{FF2B5EF4-FFF2-40B4-BE49-F238E27FC236}">
                <a16:creationId xmlns:a16="http://schemas.microsoft.com/office/drawing/2014/main" xmlns="" id="{17B9255D-B400-218E-1471-6DC40BD5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1846768"/>
            <a:ext cx="953978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32 year old woman with a repair of FDS/FDP zone 2 repair 4 days ago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What exercises would you give at this stage?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What other advice would you give?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L="914400" lvl="2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5127" name="TextBox 11">
            <a:extLst>
              <a:ext uri="{FF2B5EF4-FFF2-40B4-BE49-F238E27FC236}">
                <a16:creationId xmlns:a16="http://schemas.microsoft.com/office/drawing/2014/main" xmlns="" id="{9CDD9677-AE3B-DFE7-5F5A-730FA7E8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4" name="Content Placeholder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xmlns="" id="{02EF7F43-366F-DAE5-119E-C5E5E7694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812" t="11051" r="27783" b="6713"/>
          <a:stretch/>
        </p:blipFill>
        <p:spPr>
          <a:xfrm>
            <a:off x="9571038" y="629988"/>
            <a:ext cx="2047164" cy="3578392"/>
          </a:xfrm>
        </p:spPr>
      </p:pic>
    </p:spTree>
    <p:extLst>
      <p:ext uri="{BB962C8B-B14F-4D97-AF65-F5344CB8AC3E}">
        <p14:creationId xmlns:p14="http://schemas.microsoft.com/office/powerpoint/2010/main" val="391180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xmlns="" id="{31B317C4-8895-305E-0364-351B3429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2DFDCD-8D00-9363-915D-3AA2B25FF59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F0FC08-B178-A971-574B-C960DD786602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9">
            <a:extLst>
              <a:ext uri="{FF2B5EF4-FFF2-40B4-BE49-F238E27FC236}">
                <a16:creationId xmlns:a16="http://schemas.microsoft.com/office/drawing/2014/main" xmlns="" id="{EE3AB415-DBFC-D6FD-D676-1D3272D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>
            <a:extLst>
              <a:ext uri="{FF2B5EF4-FFF2-40B4-BE49-F238E27FC236}">
                <a16:creationId xmlns:a16="http://schemas.microsoft.com/office/drawing/2014/main" xmlns="" id="{17B9255D-B400-218E-1471-6DC40BD5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46768"/>
            <a:ext cx="667375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What complications are most likely to be seen in the first 4 weeks in the splint for the zone 2 FDP/FDS?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Discuss how you might treat these and still keep the tendon repairs safe?</a:t>
            </a:r>
          </a:p>
          <a:p>
            <a:pPr marL="914400" lvl="2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5127" name="TextBox 11">
            <a:extLst>
              <a:ext uri="{FF2B5EF4-FFF2-40B4-BE49-F238E27FC236}">
                <a16:creationId xmlns:a16="http://schemas.microsoft.com/office/drawing/2014/main" xmlns="" id="{9CDD9677-AE3B-DFE7-5F5A-730FA7E8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4" name="Content Placeholder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xmlns="" id="{C0BB0E14-74AD-A5C4-6C7D-C6F5E5B26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728" t="10915" r="27422" b="5321"/>
          <a:stretch/>
        </p:blipFill>
        <p:spPr>
          <a:xfrm>
            <a:off x="8796584" y="1116013"/>
            <a:ext cx="24810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2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7">
            <a:extLst>
              <a:ext uri="{FF2B5EF4-FFF2-40B4-BE49-F238E27FC236}">
                <a16:creationId xmlns:a16="http://schemas.microsoft.com/office/drawing/2014/main" xmlns="" id="{E6CB2701-79E5-7A91-A313-3F25C1F55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082" y="2500581"/>
            <a:ext cx="7519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4000" b="1" dirty="0">
                <a:solidFill>
                  <a:srgbClr val="6D102F"/>
                </a:solidFill>
              </a:rPr>
              <a:t>Global Hand Teaching Programme</a:t>
            </a:r>
          </a:p>
        </p:txBody>
      </p:sp>
      <p:pic>
        <p:nvPicPr>
          <p:cNvPr id="3075" name="Picture 8">
            <a:extLst>
              <a:ext uri="{FF2B5EF4-FFF2-40B4-BE49-F238E27FC236}">
                <a16:creationId xmlns:a16="http://schemas.microsoft.com/office/drawing/2014/main" xmlns="" id="{25EB9B73-C4B8-DE0D-9C11-04E94DC4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685800"/>
            <a:ext cx="2359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9">
            <a:extLst>
              <a:ext uri="{FF2B5EF4-FFF2-40B4-BE49-F238E27FC236}">
                <a16:creationId xmlns:a16="http://schemas.microsoft.com/office/drawing/2014/main" xmlns="" id="{6D655304-CFA2-25DF-9C3D-68173450B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4338638"/>
            <a:ext cx="48122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rgbClr val="575958"/>
                </a:solidFill>
              </a:rPr>
              <a:t>Cases for Principles of Hand Therapy </a:t>
            </a:r>
            <a:endParaRPr lang="en-GB" altLang="en-US" sz="2000" dirty="0">
              <a:solidFill>
                <a:srgbClr val="575958"/>
              </a:solidFill>
            </a:endParaRPr>
          </a:p>
        </p:txBody>
      </p:sp>
      <p:pic>
        <p:nvPicPr>
          <p:cNvPr id="3077" name="Picture 10">
            <a:extLst>
              <a:ext uri="{FF2B5EF4-FFF2-40B4-BE49-F238E27FC236}">
                <a16:creationId xmlns:a16="http://schemas.microsoft.com/office/drawing/2014/main" xmlns="" id="{E3356643-652C-44A9-84F0-CE104D469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17" y="3449637"/>
            <a:ext cx="442753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12">
            <a:extLst>
              <a:ext uri="{FF2B5EF4-FFF2-40B4-BE49-F238E27FC236}">
                <a16:creationId xmlns:a16="http://schemas.microsoft.com/office/drawing/2014/main" xmlns="" id="{2E6CA4C5-1953-5F4C-7D3E-9CB5E7C53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6223000"/>
            <a:ext cx="7767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1600">
                <a:solidFill>
                  <a:srgbClr val="575958"/>
                </a:solidFill>
              </a:rPr>
              <a:t>Date: Subtitle Calibri Regular 16pt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xmlns="" id="{31B317C4-8895-305E-0364-351B3429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2DFDCD-8D00-9363-915D-3AA2B25FF59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F0FC08-B178-A971-574B-C960DD786602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9">
            <a:extLst>
              <a:ext uri="{FF2B5EF4-FFF2-40B4-BE49-F238E27FC236}">
                <a16:creationId xmlns:a16="http://schemas.microsoft.com/office/drawing/2014/main" xmlns="" id="{EE3AB415-DBFC-D6FD-D676-1D3272D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>
            <a:extLst>
              <a:ext uri="{FF2B5EF4-FFF2-40B4-BE49-F238E27FC236}">
                <a16:creationId xmlns:a16="http://schemas.microsoft.com/office/drawing/2014/main" xmlns="" id="{17B9255D-B400-218E-1471-6DC40BD5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87490"/>
            <a:ext cx="667375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How long would you keep the splint on for?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When would you start passive movement for PIPJ fixed flexion deformities?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When would you advise them to go back to: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Driving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Dressing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Using a phone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Carrying water buckets?</a:t>
            </a:r>
          </a:p>
          <a:p>
            <a:pPr marL="914400" lvl="2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5127" name="TextBox 11">
            <a:extLst>
              <a:ext uri="{FF2B5EF4-FFF2-40B4-BE49-F238E27FC236}">
                <a16:creationId xmlns:a16="http://schemas.microsoft.com/office/drawing/2014/main" xmlns="" id="{9CDD9677-AE3B-DFE7-5F5A-730FA7E8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3" name="Content Placeholder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xmlns="" id="{CDD16096-C0C5-7ACD-916D-A695CFC2E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812" t="11051" r="27783" b="6713"/>
          <a:stretch/>
        </p:blipFill>
        <p:spPr>
          <a:xfrm>
            <a:off x="9041142" y="1296989"/>
            <a:ext cx="2489441" cy="4351338"/>
          </a:xfrm>
        </p:spPr>
      </p:pic>
    </p:spTree>
    <p:extLst>
      <p:ext uri="{BB962C8B-B14F-4D97-AF65-F5344CB8AC3E}">
        <p14:creationId xmlns:p14="http://schemas.microsoft.com/office/powerpoint/2010/main" val="2951281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xmlns="" id="{631AD014-FE5A-66C3-25F1-6EB8E6BA1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685800"/>
            <a:ext cx="2359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>
            <a:extLst>
              <a:ext uri="{FF2B5EF4-FFF2-40B4-BE49-F238E27FC236}">
                <a16:creationId xmlns:a16="http://schemas.microsoft.com/office/drawing/2014/main" xmlns="" id="{0B14B3D3-0963-4C7F-E1C4-21504AC12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3165475"/>
            <a:ext cx="7767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6D102F"/>
                </a:solidFill>
              </a:rPr>
              <a:t>For further information please </a:t>
            </a:r>
          </a:p>
          <a:p>
            <a:pPr eaLnBrk="1" hangingPunct="1"/>
            <a:r>
              <a:rPr lang="en-GB" altLang="en-US" sz="2000" b="1">
                <a:solidFill>
                  <a:srgbClr val="6D102F"/>
                </a:solidFill>
              </a:rPr>
              <a:t>get in touch via the channels below:</a:t>
            </a:r>
          </a:p>
        </p:txBody>
      </p:sp>
      <p:pic>
        <p:nvPicPr>
          <p:cNvPr id="7172" name="Picture 6">
            <a:extLst>
              <a:ext uri="{FF2B5EF4-FFF2-40B4-BE49-F238E27FC236}">
                <a16:creationId xmlns:a16="http://schemas.microsoft.com/office/drawing/2014/main" xmlns="" id="{39C27DB9-9753-CCB8-1732-60D120F83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1"/>
          <a:stretch>
            <a:fillRect/>
          </a:stretch>
        </p:blipFill>
        <p:spPr bwMode="auto">
          <a:xfrm>
            <a:off x="757238" y="4784725"/>
            <a:ext cx="88487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xmlns="" id="{DEDEA00F-1FCC-3B12-1DD8-8D0EC321C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685800"/>
            <a:ext cx="2359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581FCF1F-CE34-6A28-706E-21921DB0D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00" y="1554708"/>
            <a:ext cx="103909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/>
            <a:r>
              <a:rPr lang="en-GB" altLang="en-US" sz="2000" smtClean="0">
                <a:solidFill>
                  <a:srgbClr val="575958"/>
                </a:solidFill>
              </a:rPr>
              <a:t>Teaching feedback link</a:t>
            </a:r>
            <a:endParaRPr lang="en-GB" altLang="en-US" sz="2400" dirty="0">
              <a:solidFill>
                <a:srgbClr val="575958"/>
              </a:solidFill>
            </a:endParaRPr>
          </a:p>
        </p:txBody>
      </p:sp>
      <p:pic>
        <p:nvPicPr>
          <p:cNvPr id="6" name="Picture 5" descr="/Users/Jai/Desktop/M1 W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70" y="2254250"/>
            <a:ext cx="2834982" cy="27801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944589" y="5530333"/>
            <a:ext cx="3655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u="sng" dirty="0">
                <a:solidFill>
                  <a:srgbClr val="0563C1"/>
                </a:solidFill>
                <a:latin typeface="Calibri" charset="0"/>
                <a:ea typeface="Calibri" charset="0"/>
                <a:cs typeface="Times New Roman" charset="0"/>
                <a:hlinkClick r:id="rId4"/>
              </a:rPr>
              <a:t>https://s.surveyplanet.com/afx5henz</a:t>
            </a:r>
            <a:endParaRPr lang="en-GB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82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xmlns="" id="{ABF0A1EE-D5D8-C9D5-327B-6388F570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C8E88EA-2120-2CC7-74B3-7202A5082ED9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0BEF114-EAF9-4B2C-3C78-DA9BF3D53CA8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xmlns="" id="{0E2E9D6D-F1B0-7319-0281-05EC1578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xmlns="" id="{0A167DC3-180D-E38F-63F2-361C5F34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46" y="1905754"/>
            <a:ext cx="77660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35 year old man presents after suffering a stable metacarpal fracture 3 weeks ago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Describe the features observed.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What aspects would you assess to help your clinical reasoning?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How would you assess these?</a:t>
            </a:r>
            <a:r>
              <a:rPr lang="en-GB" altLang="en-US" sz="2000" dirty="0">
                <a:solidFill>
                  <a:srgbClr val="575958"/>
                </a:solidFill>
              </a:rPr>
              <a:t> </a:t>
            </a: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xmlns="" id="{ACCC7361-8204-E6A9-AE56-F7B89034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2" name="Content Placeholder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501829D3-7B2A-AE41-04C0-4B4C15601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09852" y="2591265"/>
            <a:ext cx="4782148" cy="318088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xmlns="" id="{31B317C4-8895-305E-0364-351B3429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2DFDCD-8D00-9363-915D-3AA2B25FF59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F0FC08-B178-A971-574B-C960DD786602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9">
            <a:extLst>
              <a:ext uri="{FF2B5EF4-FFF2-40B4-BE49-F238E27FC236}">
                <a16:creationId xmlns:a16="http://schemas.microsoft.com/office/drawing/2014/main" xmlns="" id="{EE3AB415-DBFC-D6FD-D676-1D3272D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>
            <a:extLst>
              <a:ext uri="{FF2B5EF4-FFF2-40B4-BE49-F238E27FC236}">
                <a16:creationId xmlns:a16="http://schemas.microsoft.com/office/drawing/2014/main" xmlns="" id="{17B9255D-B400-218E-1471-6DC40BD5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88" y="1911804"/>
            <a:ext cx="603394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What are the main complications likely to be for this patient at this stage?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What therapy modalities might you use to treat this patient?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Why would you prioritise them for this patient?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5127" name="TextBox 11">
            <a:extLst>
              <a:ext uri="{FF2B5EF4-FFF2-40B4-BE49-F238E27FC236}">
                <a16:creationId xmlns:a16="http://schemas.microsoft.com/office/drawing/2014/main" xmlns="" id="{9CDD9677-AE3B-DFE7-5F5A-730FA7E8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2" name="Content Placeholder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BEBD27D8-4C28-28B0-9E5E-79ABCC9AA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8339" y="2554654"/>
            <a:ext cx="4782148" cy="318088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xmlns="" id="{ABF0A1EE-D5D8-C9D5-327B-6388F570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C8E88EA-2120-2CC7-74B3-7202A5082ED9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0BEF114-EAF9-4B2C-3C78-DA9BF3D53CA8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xmlns="" id="{0E2E9D6D-F1B0-7319-0281-05EC1578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xmlns="" id="{0A167DC3-180D-E38F-63F2-361C5F34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46" y="1905754"/>
            <a:ext cx="77660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62 year old man presents after having a heavy weight fall on his hand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What do you see on the Xray?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How stable are these fractures?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Discuss operative and non-operative options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/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xmlns="" id="{ACCC7361-8204-E6A9-AE56-F7B89034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7" name="Content Placeholder 5" descr="A close-up of a human body&#10;&#10;Description automatically generated with low confidence">
            <a:extLst>
              <a:ext uri="{FF2B5EF4-FFF2-40B4-BE49-F238E27FC236}">
                <a16:creationId xmlns:a16="http://schemas.microsoft.com/office/drawing/2014/main" xmlns="" id="{CD5611D3-A4F5-BE2F-C64F-258008E07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04776" y="1454944"/>
            <a:ext cx="3250073" cy="4351338"/>
          </a:xfrm>
        </p:spPr>
      </p:pic>
      <p:pic>
        <p:nvPicPr>
          <p:cNvPr id="10" name="Content Placeholder 7" descr="A picture containing indoor, blur&#10;&#10;Description automatically generated">
            <a:extLst>
              <a:ext uri="{FF2B5EF4-FFF2-40B4-BE49-F238E27FC236}">
                <a16:creationId xmlns:a16="http://schemas.microsoft.com/office/drawing/2014/main" xmlns="" id="{1D15F6A2-7516-C45D-529C-786D02292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658" y="2567473"/>
            <a:ext cx="2361928" cy="31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37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xmlns="" id="{ABF0A1EE-D5D8-C9D5-327B-6388F570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C8E88EA-2120-2CC7-74B3-7202A5082ED9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0BEF114-EAF9-4B2C-3C78-DA9BF3D53CA8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xmlns="" id="{0E2E9D6D-F1B0-7319-0281-05EC1578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xmlns="" id="{0A167DC3-180D-E38F-63F2-361C5F34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46" y="1905754"/>
            <a:ext cx="77660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He presents after suffering these proximal phalanx fractures to middle and ring fingers 3 days ago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Describe the features observed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Why would the deformity of the ring finger have occurred?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What aspects would you assess to help your clinical reasoning?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/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xmlns="" id="{ACCC7361-8204-E6A9-AE56-F7B89034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5" name="Content Placeholder 8" descr="A close-up of a person's hand&#10;&#10;Description automatically generated with low confidence">
            <a:extLst>
              <a:ext uri="{FF2B5EF4-FFF2-40B4-BE49-F238E27FC236}">
                <a16:creationId xmlns:a16="http://schemas.microsoft.com/office/drawing/2014/main" xmlns="" id="{F03CFD0A-F471-B3E7-A037-C56EC0AC5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8304776" y="1577590"/>
            <a:ext cx="325007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96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xmlns="" id="{31B317C4-8895-305E-0364-351B3429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2DFDCD-8D00-9363-915D-3AA2B25FF59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3F0FC08-B178-A971-574B-C960DD786602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9">
            <a:extLst>
              <a:ext uri="{FF2B5EF4-FFF2-40B4-BE49-F238E27FC236}">
                <a16:creationId xmlns:a16="http://schemas.microsoft.com/office/drawing/2014/main" xmlns="" id="{EE3AB415-DBFC-D6FD-D676-1D3272D56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>
            <a:extLst>
              <a:ext uri="{FF2B5EF4-FFF2-40B4-BE49-F238E27FC236}">
                <a16:creationId xmlns:a16="http://schemas.microsoft.com/office/drawing/2014/main" xmlns="" id="{17B9255D-B400-218E-1471-6DC40BD5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1846768"/>
            <a:ext cx="619608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The decision is to manage this patient non-operatively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What position of the MCPJ’s will help to </a:t>
            </a:r>
            <a:r>
              <a:rPr lang="en-GB" altLang="en-US" sz="2000" dirty="0" err="1">
                <a:solidFill>
                  <a:srgbClr val="575958"/>
                </a:solidFill>
              </a:rPr>
              <a:t>stablise</a:t>
            </a:r>
            <a:r>
              <a:rPr lang="en-GB" altLang="en-US" sz="2000" dirty="0">
                <a:solidFill>
                  <a:srgbClr val="575958"/>
                </a:solidFill>
              </a:rPr>
              <a:t> these fracture?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What splint might you make for this patient?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Would you give the patient exercises?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Discuss which you might prioritise</a:t>
            </a:r>
          </a:p>
        </p:txBody>
      </p:sp>
      <p:sp>
        <p:nvSpPr>
          <p:cNvPr id="5127" name="TextBox 11">
            <a:extLst>
              <a:ext uri="{FF2B5EF4-FFF2-40B4-BE49-F238E27FC236}">
                <a16:creationId xmlns:a16="http://schemas.microsoft.com/office/drawing/2014/main" xmlns="" id="{9CDD9677-AE3B-DFE7-5F5A-730FA7E8A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4" name="Content Placeholder 8" descr="A close-up of a person's hand&#10;&#10;Description automatically generated with low confidence">
            <a:extLst>
              <a:ext uri="{FF2B5EF4-FFF2-40B4-BE49-F238E27FC236}">
                <a16:creationId xmlns:a16="http://schemas.microsoft.com/office/drawing/2014/main" xmlns="" id="{E7F32F04-5528-1483-A984-9D3DCE038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8304776" y="1376363"/>
            <a:ext cx="325007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131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>
            <a:extLst>
              <a:ext uri="{FF2B5EF4-FFF2-40B4-BE49-F238E27FC236}">
                <a16:creationId xmlns:a16="http://schemas.microsoft.com/office/drawing/2014/main" xmlns="" id="{170BCAA7-6409-008B-BE6F-A7631A177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71B4CD5-62B0-05BB-5FC4-A296AA326A4C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6A8EEE9-9D5F-0846-AD87-307CD8709B51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9">
            <a:extLst>
              <a:ext uri="{FF2B5EF4-FFF2-40B4-BE49-F238E27FC236}">
                <a16:creationId xmlns:a16="http://schemas.microsoft.com/office/drawing/2014/main" xmlns="" id="{C41AD79F-8F17-CDE7-55A2-0F523046C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10">
            <a:extLst>
              <a:ext uri="{FF2B5EF4-FFF2-40B4-BE49-F238E27FC236}">
                <a16:creationId xmlns:a16="http://schemas.microsoft.com/office/drawing/2014/main" xmlns="" id="{24E5A977-5E3B-FDAB-9615-103350B34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1811338"/>
            <a:ext cx="77660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48 year old man had a crush injury from a machine 8 weeks ago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He has healed metacarpal fractures to 3</a:t>
            </a:r>
            <a:r>
              <a:rPr lang="en-GB" altLang="en-US" sz="2000" baseline="30000" dirty="0">
                <a:solidFill>
                  <a:srgbClr val="575958"/>
                </a:solidFill>
              </a:rPr>
              <a:t>rd</a:t>
            </a:r>
            <a:r>
              <a:rPr lang="en-GB" altLang="en-US" sz="2000" dirty="0">
                <a:solidFill>
                  <a:srgbClr val="575958"/>
                </a:solidFill>
              </a:rPr>
              <a:t>. 4</a:t>
            </a:r>
            <a:r>
              <a:rPr lang="en-GB" altLang="en-US" sz="2000" baseline="30000" dirty="0">
                <a:solidFill>
                  <a:srgbClr val="575958"/>
                </a:solidFill>
              </a:rPr>
              <a:t>th</a:t>
            </a:r>
            <a:r>
              <a:rPr lang="en-GB" altLang="en-US" sz="2000" dirty="0">
                <a:solidFill>
                  <a:srgbClr val="575958"/>
                </a:solidFill>
              </a:rPr>
              <a:t> and 5</a:t>
            </a:r>
            <a:r>
              <a:rPr lang="en-GB" altLang="en-US" sz="2000" baseline="30000" dirty="0">
                <a:solidFill>
                  <a:srgbClr val="575958"/>
                </a:solidFill>
              </a:rPr>
              <a:t>th</a:t>
            </a: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He has a healed wound but marked scarring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What features do you observe?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2000" dirty="0">
              <a:solidFill>
                <a:srgbClr val="575958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575958"/>
                </a:solidFill>
              </a:rPr>
              <a:t>What complications might he have?</a:t>
            </a:r>
          </a:p>
        </p:txBody>
      </p:sp>
      <p:sp>
        <p:nvSpPr>
          <p:cNvPr id="6151" name="TextBox 11">
            <a:extLst>
              <a:ext uri="{FF2B5EF4-FFF2-40B4-BE49-F238E27FC236}">
                <a16:creationId xmlns:a16="http://schemas.microsoft.com/office/drawing/2014/main" xmlns="" id="{57C22A75-7237-D940-C86E-2E7B398E9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4" name="Content Placeholder 9" descr="A close-up of a person's hand&#10;&#10;Description automatically generated with medium confidence">
            <a:extLst>
              <a:ext uri="{FF2B5EF4-FFF2-40B4-BE49-F238E27FC236}">
                <a16:creationId xmlns:a16="http://schemas.microsoft.com/office/drawing/2014/main" xmlns="" id="{E421EFFE-DDB0-B76D-285A-8CCD1667D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33313" y="2503279"/>
            <a:ext cx="4662236" cy="3490261"/>
          </a:xfrm>
        </p:spPr>
      </p:pic>
    </p:spTree>
    <p:extLst>
      <p:ext uri="{BB962C8B-B14F-4D97-AF65-F5344CB8AC3E}">
        <p14:creationId xmlns:p14="http://schemas.microsoft.com/office/powerpoint/2010/main" val="731505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xmlns="" id="{ABF0A1EE-D5D8-C9D5-327B-6388F570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225"/>
            <a:ext cx="9015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 b="1" dirty="0">
                <a:solidFill>
                  <a:srgbClr val="6D102F"/>
                </a:solidFill>
              </a:rPr>
              <a:t>Case 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C8E88EA-2120-2CC7-74B3-7202A5082ED9}"/>
              </a:ext>
            </a:extLst>
          </p:cNvPr>
          <p:cNvCxnSpPr/>
          <p:nvPr/>
        </p:nvCxnSpPr>
        <p:spPr>
          <a:xfrm>
            <a:off x="993775" y="13763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0BEF114-EAF9-4B2C-3C78-DA9BF3D53CA8}"/>
              </a:ext>
            </a:extLst>
          </p:cNvPr>
          <p:cNvCxnSpPr/>
          <p:nvPr/>
        </p:nvCxnSpPr>
        <p:spPr>
          <a:xfrm>
            <a:off x="993775" y="5884863"/>
            <a:ext cx="10352088" cy="0"/>
          </a:xfrm>
          <a:prstGeom prst="line">
            <a:avLst/>
          </a:prstGeom>
          <a:ln w="9525">
            <a:solidFill>
              <a:srgbClr val="6D10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9">
            <a:extLst>
              <a:ext uri="{FF2B5EF4-FFF2-40B4-BE49-F238E27FC236}">
                <a16:creationId xmlns:a16="http://schemas.microsoft.com/office/drawing/2014/main" xmlns="" id="{0E2E9D6D-F1B0-7319-0281-05EC1578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1400"/>
            <a:ext cx="25177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>
            <a:extLst>
              <a:ext uri="{FF2B5EF4-FFF2-40B4-BE49-F238E27FC236}">
                <a16:creationId xmlns:a16="http://schemas.microsoft.com/office/drawing/2014/main" xmlns="" id="{0A167DC3-180D-E38F-63F2-361C5F34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46" y="1905754"/>
            <a:ext cx="77660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He has tethered extensors with very limited MCPJ flexion and limited finger extension / flexion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How would you treat the tethering to improve movement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2000" dirty="0">
                <a:solidFill>
                  <a:srgbClr val="575958"/>
                </a:solidFill>
              </a:rPr>
              <a:t>How long would you keep working in the scars?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2000" dirty="0">
              <a:solidFill>
                <a:srgbClr val="575958"/>
              </a:solidFill>
            </a:endParaRPr>
          </a:p>
        </p:txBody>
      </p:sp>
      <p:sp>
        <p:nvSpPr>
          <p:cNvPr id="4103" name="TextBox 11">
            <a:extLst>
              <a:ext uri="{FF2B5EF4-FFF2-40B4-BE49-F238E27FC236}">
                <a16:creationId xmlns:a16="http://schemas.microsoft.com/office/drawing/2014/main" xmlns="" id="{ACCC7361-8204-E6A9-AE56-F7B89034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6110288"/>
            <a:ext cx="177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GB" altLang="en-US" sz="2000">
                <a:solidFill>
                  <a:srgbClr val="6D102F"/>
                </a:solidFill>
              </a:rPr>
              <a:t>bssh.ac.uk</a:t>
            </a:r>
          </a:p>
        </p:txBody>
      </p:sp>
      <p:pic>
        <p:nvPicPr>
          <p:cNvPr id="4" name="Content Placeholder 9" descr="A close-up of a person's hand&#10;&#10;Description automatically generated with medium confidence">
            <a:extLst>
              <a:ext uri="{FF2B5EF4-FFF2-40B4-BE49-F238E27FC236}">
                <a16:creationId xmlns:a16="http://schemas.microsoft.com/office/drawing/2014/main" xmlns="" id="{84A3B3DF-AF0B-54A8-F074-F80E3ACC9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37431" y="2359097"/>
            <a:ext cx="4860223" cy="3638479"/>
          </a:xfrm>
        </p:spPr>
      </p:pic>
    </p:spTree>
    <p:extLst>
      <p:ext uri="{BB962C8B-B14F-4D97-AF65-F5344CB8AC3E}">
        <p14:creationId xmlns:p14="http://schemas.microsoft.com/office/powerpoint/2010/main" val="446999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802</Words>
  <Application>Microsoft Macintosh PowerPoint</Application>
  <PresentationFormat>Widescreen</PresentationFormat>
  <Paragraphs>184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Calibri Light</vt:lpstr>
      <vt:lpstr>Times New Roman</vt:lpstr>
      <vt:lpstr>Arial</vt:lpstr>
      <vt:lpstr>Office Theme</vt:lpstr>
      <vt:lpstr>Principles of Hand 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Microsoft Office User</cp:lastModifiedBy>
  <cp:revision>18</cp:revision>
  <dcterms:modified xsi:type="dcterms:W3CDTF">2023-01-21T08:02:07Z</dcterms:modified>
  <cp:category/>
</cp:coreProperties>
</file>